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webextensions/taskpanes.xml" ContentType="application/vnd.ms-office.webextensiontaskpan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363" r:id="rId2"/>
    <p:sldId id="364" r:id="rId3"/>
    <p:sldId id="397" r:id="rId4"/>
    <p:sldId id="387" r:id="rId5"/>
    <p:sldId id="400" r:id="rId6"/>
    <p:sldId id="366" r:id="rId7"/>
    <p:sldId id="401" r:id="rId8"/>
    <p:sldId id="367" r:id="rId9"/>
    <p:sldId id="368" r:id="rId10"/>
    <p:sldId id="369" r:id="rId11"/>
    <p:sldId id="370" r:id="rId12"/>
    <p:sldId id="371" r:id="rId13"/>
    <p:sldId id="372" r:id="rId14"/>
    <p:sldId id="386" r:id="rId15"/>
    <p:sldId id="383" r:id="rId16"/>
    <p:sldId id="388" r:id="rId17"/>
    <p:sldId id="384" r:id="rId18"/>
    <p:sldId id="385" r:id="rId19"/>
    <p:sldId id="374" r:id="rId20"/>
    <p:sldId id="375" r:id="rId21"/>
    <p:sldId id="376" r:id="rId22"/>
    <p:sldId id="327" r:id="rId23"/>
    <p:sldId id="334" r:id="rId24"/>
    <p:sldId id="392" r:id="rId25"/>
    <p:sldId id="335" r:id="rId26"/>
    <p:sldId id="336" r:id="rId27"/>
    <p:sldId id="340" r:id="rId28"/>
    <p:sldId id="379" r:id="rId29"/>
    <p:sldId id="337" r:id="rId30"/>
    <p:sldId id="338" r:id="rId31"/>
    <p:sldId id="339" r:id="rId32"/>
    <p:sldId id="396" r:id="rId33"/>
    <p:sldId id="399" r:id="rId34"/>
    <p:sldId id="402" r:id="rId35"/>
    <p:sldId id="287" r:id="rId36"/>
    <p:sldId id="288" r:id="rId37"/>
    <p:sldId id="289" r:id="rId38"/>
    <p:sldId id="290" r:id="rId39"/>
    <p:sldId id="291" r:id="rId40"/>
    <p:sldId id="292" r:id="rId41"/>
    <p:sldId id="303" r:id="rId42"/>
    <p:sldId id="304" r:id="rId43"/>
    <p:sldId id="305" r:id="rId44"/>
    <p:sldId id="403" r:id="rId45"/>
    <p:sldId id="296" r:id="rId46"/>
    <p:sldId id="404" r:id="rId47"/>
    <p:sldId id="271" r:id="rId48"/>
    <p:sldId id="381" r:id="rId49"/>
    <p:sldId id="391" r:id="rId50"/>
    <p:sldId id="332" r:id="rId51"/>
  </p:sldIdLst>
  <p:sldSz cx="12192000" cy="6858000"/>
  <p:notesSz cx="6858000" cy="9144000"/>
  <p:embeddedFontLst>
    <p:embeddedFont>
      <p:font typeface="맑은 고딕" pitchFamily="50" charset="-127"/>
      <p:regular r:id="rId53"/>
      <p:bold r:id="rId54"/>
    </p:embeddedFont>
    <p:embeddedFont>
      <p:font typeface="tvN 즐거운이야기 Bold" pitchFamily="18" charset="-127"/>
      <p:regular r:id="rId55"/>
    </p:embeddedFont>
    <p:embeddedFont>
      <p:font typeface="나눔스퀘어_ac Bold" pitchFamily="50" charset="-127"/>
      <p:bold r:id="rId56"/>
    </p:embeddedFont>
    <p:embeddedFont>
      <p:font typeface="tvN 즐거운이야기 Medium" pitchFamily="18" charset="-127"/>
      <p:regular r:id="rId57"/>
    </p:embeddedFont>
    <p:embeddedFont>
      <p:font typeface="Candara" pitchFamily="34" charset="0"/>
      <p:regular r:id="rId58"/>
      <p:bold r:id="rId59"/>
      <p:italic r:id="rId60"/>
      <p:boldItalic r:id="rId61"/>
    </p:embeddedFont>
    <p:embeddedFont>
      <p:font typeface="나눔스퀘어_ac ExtraBold" pitchFamily="50" charset="-127"/>
      <p:bold r:id="rId62"/>
    </p:embeddedFont>
    <p:embeddedFont>
      <p:font typeface="나눔스퀘어_ac" pitchFamily="50" charset="-127"/>
      <p:regular r:id="rId63"/>
    </p:embeddedFont>
    <p:embeddedFont>
      <p:font typeface="조선일보명조" pitchFamily="18" charset="-127"/>
      <p:regular r:id="rId64"/>
    </p:embeddedFont>
    <p:embeddedFont>
      <p:font typeface="나눔스퀘어_ac Light" pitchFamily="50" charset="-127"/>
      <p:regular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00200"/>
    <a:srgbClr val="705500"/>
    <a:srgbClr val="FECF6C"/>
    <a:srgbClr val="FF7C80"/>
    <a:srgbClr val="FFD966"/>
    <a:srgbClr val="5F92C5"/>
    <a:srgbClr val="FF3300"/>
    <a:srgbClr val="BD9F31"/>
    <a:srgbClr val="F5D3CF"/>
    <a:srgbClr val="FAF7E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825" autoAdjust="0"/>
    <p:restoredTop sz="88347" autoAdjust="0"/>
  </p:normalViewPr>
  <p:slideViewPr>
    <p:cSldViewPr snapToGrid="0">
      <p:cViewPr varScale="1">
        <p:scale>
          <a:sx n="102" d="100"/>
          <a:sy n="102" d="100"/>
        </p:scale>
        <p:origin x="-1212" y="-84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633A2-86D9-4901-B934-37B2C1A7E078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50640-DF63-47AD-920E-760607D130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4116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51725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f475da80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-부호인 Secret 문항("QaA", "QdA", "QgA", "QiA", "QnA")을 reverse 처리하면 마침내 모든 타일이 붉은색을 띠는 것을 볼 수 있음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9ff475da8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61717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ff475da80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이런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식으로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상관관계와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히트맵을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사용하여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각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문항의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부호를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파악하고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변환해주면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마침내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마키아벨리즘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스코어를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계산할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있음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마키아벨리즘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스코어가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유효할지는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모르겠으나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우선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데이터프레임에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추가해둠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9ff475da8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700076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데이터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독립변수 2그룹은 TIPI(Ten-Item Personality Inventory) 테스트, 즉 성격 5 요인 검사임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컬럼 10개로 구성되어 있고, 리커트 척도로  0~6으로 구성되어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916500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데이터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독립변수 2그룹은 TIPI(Ten-Item Personality Inventory) 테스트, 즉 성격 5 요인 검사임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컬럼 10개로 구성되어 있고, 리커트 척도로  0~6으로 구성되어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7558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데이터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독립변수 2그룹은 TIPI(Ten-Item Personality Inventory) 테스트, 즉 성격 5 요인 검사임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컬럼 10개로 구성되어 있고, 리커트 척도로  0~6으로 구성되어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445802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데이터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독립변수 2그룹은 TIPI(Ten-Item Personality Inventory) 테스트, 즉 성격 5 요인 검사임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컬럼 10개로 구성되어 있고, 리커트 척도로  0~6으로 구성되어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452726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데이터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독립변수 2그룹은 TIPI(Ten-Item Personality Inventory) 테스트, 즉 성격 5 요인 검사임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컬럼 10개로 구성되어 있고, 리커트 척도로  0~6으로 구성되어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216096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데이터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독립변수 2그룹은 TIPI(Ten-Item Personality Inventory) 테스트, 즉 성격 5 요인 검사임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컬럼 10개로 구성되어 있고, 리커트 척도로  0~6으로 구성되어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245130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 err="1"/>
              <a:t>TIPI의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성실성</a:t>
            </a:r>
            <a:r>
              <a:rPr lang="en-US" dirty="0"/>
              <a:t>, </a:t>
            </a:r>
            <a:r>
              <a:rPr lang="en-US" dirty="0" err="1"/>
              <a:t>친화성</a:t>
            </a:r>
            <a:r>
              <a:rPr lang="en-US" dirty="0"/>
              <a:t>, </a:t>
            </a:r>
            <a:r>
              <a:rPr lang="en-US" dirty="0" err="1"/>
              <a:t>정서적</a:t>
            </a:r>
            <a:r>
              <a:rPr lang="en-US" dirty="0"/>
              <a:t> </a:t>
            </a:r>
            <a:r>
              <a:rPr lang="en-US" dirty="0" err="1"/>
              <a:t>안정성</a:t>
            </a:r>
            <a:r>
              <a:rPr lang="en-US" dirty="0"/>
              <a:t>, </a:t>
            </a:r>
            <a:r>
              <a:rPr lang="en-US" dirty="0" err="1"/>
              <a:t>경험</a:t>
            </a:r>
            <a:r>
              <a:rPr lang="en-US" dirty="0"/>
              <a:t> </a:t>
            </a:r>
            <a:r>
              <a:rPr lang="en-US" dirty="0" err="1"/>
              <a:t>개방성</a:t>
            </a:r>
            <a:r>
              <a:rPr lang="en-US" dirty="0"/>
              <a:t>, </a:t>
            </a:r>
            <a:r>
              <a:rPr lang="en-US" dirty="0" err="1"/>
              <a:t>외향성의</a:t>
            </a:r>
            <a:r>
              <a:rPr lang="en-US" dirty="0"/>
              <a:t> 5가지의 </a:t>
            </a:r>
            <a:r>
              <a:rPr lang="en-US" dirty="0" err="1"/>
              <a:t>요인으로</a:t>
            </a:r>
            <a:r>
              <a:rPr lang="en-US" dirty="0"/>
              <a:t> </a:t>
            </a:r>
            <a:r>
              <a:rPr lang="en-US" dirty="0" err="1"/>
              <a:t>점수를</a:t>
            </a:r>
            <a:r>
              <a:rPr lang="en-US" dirty="0"/>
              <a:t> </a:t>
            </a:r>
            <a:r>
              <a:rPr lang="en-US" dirty="0" err="1"/>
              <a:t>계산할</a:t>
            </a:r>
            <a:r>
              <a:rPr lang="en-US" dirty="0"/>
              <a:t> 수 </a:t>
            </a:r>
            <a:r>
              <a:rPr lang="en-US" dirty="0" err="1"/>
              <a:t>있는데</a:t>
            </a:r>
            <a:r>
              <a:rPr lang="en-US" dirty="0"/>
              <a:t>, </a:t>
            </a:r>
            <a:r>
              <a:rPr lang="en-US" dirty="0" err="1"/>
              <a:t>계산공식만</a:t>
            </a:r>
            <a:r>
              <a:rPr lang="en-US" dirty="0"/>
              <a:t> </a:t>
            </a:r>
            <a:r>
              <a:rPr lang="en-US" dirty="0" err="1"/>
              <a:t>간단히</a:t>
            </a:r>
            <a:r>
              <a:rPr lang="en-US" dirty="0"/>
              <a:t> </a:t>
            </a:r>
            <a:r>
              <a:rPr lang="en-US" dirty="0" err="1"/>
              <a:t>적용하면</a:t>
            </a:r>
            <a:r>
              <a:rPr lang="en-US" dirty="0"/>
              <a:t> 됨</a:t>
            </a:r>
            <a:endParaRPr dirty="0"/>
          </a:p>
        </p:txBody>
      </p:sp>
      <p:sp>
        <p:nvSpPr>
          <p:cNvPr id="252" name="Google Shape;25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906367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ff475da8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데이터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독립변수 4그룹은 wf_01~wf_03, wr_01~wr_13으로 총 16개 컬럼으로 구성되어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0 또는 1을 갖는 명목척도로 구성되어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아래 단어들의 정의를 안다고 할 경우 1, 모르면 0으로 표시</a:t>
            </a:r>
            <a:endParaRPr/>
          </a:p>
        </p:txBody>
      </p:sp>
      <p:sp>
        <p:nvSpPr>
          <p:cNvPr id="278" name="Google Shape;278;g9ff475da8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44879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86960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ff475da8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특성 중요도가 낮아 제거하기로 결정했습니다</a:t>
            </a:r>
            <a:r>
              <a:rPr lang="en-US" altLang="ko-KR" dirty="0"/>
              <a:t>. </a:t>
            </a:r>
            <a:r>
              <a:rPr lang="ko-KR" altLang="en-US" dirty="0"/>
              <a:t>자세한 내용은 뒤에서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설명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 err="1"/>
              <a:t>독립변수</a:t>
            </a:r>
            <a:r>
              <a:rPr lang="en-US" dirty="0"/>
              <a:t> 4그룹은 wf_01~wf_03, wr_01~wr_13으로 총 16개 </a:t>
            </a:r>
            <a:r>
              <a:rPr lang="en-US" dirty="0" err="1"/>
              <a:t>컬럼으로</a:t>
            </a:r>
            <a:r>
              <a:rPr lang="en-US" dirty="0"/>
              <a:t> </a:t>
            </a:r>
            <a:r>
              <a:rPr lang="en-US" dirty="0" err="1"/>
              <a:t>구성되어</a:t>
            </a:r>
            <a:r>
              <a:rPr lang="en-US" dirty="0"/>
              <a:t> </a:t>
            </a:r>
            <a:r>
              <a:rPr lang="en-US" dirty="0" err="1"/>
              <a:t>있음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/>
              <a:t>0 </a:t>
            </a:r>
            <a:r>
              <a:rPr lang="en-US" dirty="0" err="1"/>
              <a:t>또는</a:t>
            </a:r>
            <a:r>
              <a:rPr lang="en-US" dirty="0"/>
              <a:t> 1을 </a:t>
            </a:r>
            <a:r>
              <a:rPr lang="en-US" dirty="0" err="1"/>
              <a:t>갖는</a:t>
            </a:r>
            <a:r>
              <a:rPr lang="en-US" dirty="0"/>
              <a:t> </a:t>
            </a:r>
            <a:r>
              <a:rPr lang="en-US" dirty="0" err="1"/>
              <a:t>명목척도로</a:t>
            </a:r>
            <a:r>
              <a:rPr lang="en-US" dirty="0"/>
              <a:t> </a:t>
            </a:r>
            <a:r>
              <a:rPr lang="en-US" dirty="0" err="1"/>
              <a:t>구성되어</a:t>
            </a:r>
            <a:r>
              <a:rPr lang="en-US" dirty="0"/>
              <a:t> </a:t>
            </a:r>
            <a:r>
              <a:rPr lang="en-US" dirty="0" err="1"/>
              <a:t>있음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 err="1"/>
              <a:t>아래</a:t>
            </a:r>
            <a:r>
              <a:rPr lang="en-US" dirty="0"/>
              <a:t> </a:t>
            </a:r>
            <a:r>
              <a:rPr lang="en-US" dirty="0" err="1"/>
              <a:t>단어들의</a:t>
            </a:r>
            <a:r>
              <a:rPr lang="en-US" dirty="0"/>
              <a:t> </a:t>
            </a:r>
            <a:r>
              <a:rPr lang="en-US" dirty="0" err="1"/>
              <a:t>정의를</a:t>
            </a:r>
            <a:r>
              <a:rPr lang="en-US" dirty="0"/>
              <a:t> </a:t>
            </a:r>
            <a:r>
              <a:rPr lang="en-US" dirty="0" err="1"/>
              <a:t>안다고</a:t>
            </a:r>
            <a:r>
              <a:rPr lang="en-US" dirty="0"/>
              <a:t> 할 </a:t>
            </a:r>
            <a:r>
              <a:rPr lang="en-US" dirty="0" err="1"/>
              <a:t>경우</a:t>
            </a:r>
            <a:r>
              <a:rPr lang="en-US" dirty="0"/>
              <a:t> 1, </a:t>
            </a:r>
            <a:r>
              <a:rPr lang="en-US" dirty="0" err="1"/>
              <a:t>모르면</a:t>
            </a:r>
            <a:r>
              <a:rPr lang="en-US" dirty="0"/>
              <a:t> 0으로 </a:t>
            </a:r>
            <a:r>
              <a:rPr lang="en-US" dirty="0" err="1"/>
              <a:t>표시</a:t>
            </a:r>
            <a:endParaRPr dirty="0"/>
          </a:p>
        </p:txBody>
      </p:sp>
      <p:sp>
        <p:nvSpPr>
          <p:cNvPr id="278" name="Google Shape;278;g9ff475da8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06441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 데이터 셋에 대해 자세히 보기 이전에</a:t>
            </a:r>
            <a:r>
              <a:rPr lang="en-US" altLang="ko-KR" dirty="0"/>
              <a:t>, </a:t>
            </a:r>
            <a:r>
              <a:rPr lang="ko-KR" altLang="en-US" dirty="0"/>
              <a:t>투표라는 종속변수와 독립변수들에 대해 찾아본 결과</a:t>
            </a:r>
            <a:r>
              <a:rPr lang="en-US" altLang="ko-KR" dirty="0"/>
              <a:t>, </a:t>
            </a:r>
            <a:r>
              <a:rPr lang="ko-KR" altLang="en-US" dirty="0"/>
              <a:t>공통적으로</a:t>
            </a:r>
            <a:r>
              <a:rPr lang="en-US" altLang="ko-KR" dirty="0"/>
              <a:t> </a:t>
            </a:r>
            <a:r>
              <a:rPr lang="en-US" dirty="0"/>
              <a:t>4</a:t>
            </a:r>
            <a:r>
              <a:rPr lang="ko-KR" altLang="en-US" dirty="0"/>
              <a:t>가지 특징을 발견했습니다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점수화</a:t>
            </a:r>
            <a:r>
              <a:rPr lang="en-US" dirty="0"/>
              <a:t> </a:t>
            </a:r>
            <a:r>
              <a:rPr lang="en-US" dirty="0" err="1"/>
              <a:t>이후</a:t>
            </a:r>
            <a:r>
              <a:rPr lang="en-US" dirty="0"/>
              <a:t> 각 </a:t>
            </a:r>
            <a:r>
              <a:rPr lang="en-US" dirty="0" err="1"/>
              <a:t>변수들간의</a:t>
            </a:r>
            <a:r>
              <a:rPr lang="en-US" dirty="0"/>
              <a:t> </a:t>
            </a:r>
            <a:r>
              <a:rPr lang="en-US" dirty="0" err="1"/>
              <a:t>관계를</a:t>
            </a:r>
            <a:r>
              <a:rPr lang="en-US" dirty="0"/>
              <a:t> </a:t>
            </a:r>
            <a:r>
              <a:rPr lang="en-US" dirty="0" err="1"/>
              <a:t>파악하기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특성중요도</a:t>
            </a:r>
            <a:r>
              <a:rPr lang="en-US" dirty="0"/>
              <a:t>, </a:t>
            </a:r>
            <a:r>
              <a:rPr lang="en-US" dirty="0" err="1"/>
              <a:t>상관관계</a:t>
            </a:r>
            <a:r>
              <a:rPr lang="en-US" dirty="0"/>
              <a:t> </a:t>
            </a:r>
            <a:r>
              <a:rPr lang="en-US" dirty="0" err="1"/>
              <a:t>등을</a:t>
            </a:r>
            <a:r>
              <a:rPr lang="en-US" dirty="0"/>
              <a:t> </a:t>
            </a:r>
            <a:r>
              <a:rPr lang="en-US" dirty="0" err="1"/>
              <a:t>사용하였다</a:t>
            </a:r>
            <a:r>
              <a:rPr lang="en-US" dirty="0"/>
              <a:t>. (</a:t>
            </a:r>
            <a:r>
              <a:rPr lang="ko-KR" altLang="en-US" dirty="0"/>
              <a:t>시간이 부족하면 각 특징 읽지 말고 다음과 같습니다</a:t>
            </a:r>
            <a:r>
              <a:rPr lang="en-US" altLang="ko-KR" dirty="0"/>
              <a:t>. </a:t>
            </a:r>
            <a:r>
              <a:rPr lang="ko-KR" altLang="en-US" dirty="0"/>
              <a:t>라고 하고 넘어가기</a:t>
            </a:r>
            <a:r>
              <a:rPr lang="en-US" altLang="ko-KR" dirty="0"/>
              <a:t>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1.독립변수 - </a:t>
            </a:r>
            <a:r>
              <a:rPr lang="en-US" dirty="0" err="1"/>
              <a:t>종속변수</a:t>
            </a:r>
            <a:r>
              <a:rPr lang="en-US" dirty="0"/>
              <a:t> </a:t>
            </a:r>
            <a:r>
              <a:rPr lang="en-US" dirty="0" err="1"/>
              <a:t>간의</a:t>
            </a:r>
            <a:r>
              <a:rPr lang="en-US" dirty="0"/>
              <a:t> </a:t>
            </a:r>
            <a:r>
              <a:rPr lang="en-US" dirty="0" err="1"/>
              <a:t>관계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1)</a:t>
            </a:r>
            <a:r>
              <a:rPr lang="en-US" dirty="0" err="1"/>
              <a:t>마키스코어</a:t>
            </a:r>
            <a:r>
              <a:rPr lang="en-US" dirty="0"/>
              <a:t> - </a:t>
            </a:r>
            <a:r>
              <a:rPr lang="en-US" dirty="0" err="1"/>
              <a:t>종속변수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2)</a:t>
            </a:r>
            <a:r>
              <a:rPr lang="en-US" dirty="0" err="1"/>
              <a:t>TP스코어</a:t>
            </a:r>
            <a:r>
              <a:rPr lang="en-US" dirty="0"/>
              <a:t> - </a:t>
            </a:r>
            <a:r>
              <a:rPr lang="en-US" dirty="0" err="1"/>
              <a:t>종속변수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3) </a:t>
            </a:r>
            <a:r>
              <a:rPr lang="en-US" dirty="0" err="1"/>
              <a:t>인구통계학</a:t>
            </a:r>
            <a:r>
              <a:rPr lang="en-US" dirty="0"/>
              <a:t> - </a:t>
            </a:r>
            <a:r>
              <a:rPr lang="en-US" dirty="0" err="1"/>
              <a:t>종속변수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4)</a:t>
            </a:r>
            <a:r>
              <a:rPr lang="en-US" dirty="0" err="1"/>
              <a:t>마키문항들</a:t>
            </a:r>
            <a:r>
              <a:rPr lang="en-US" dirty="0"/>
              <a:t> - </a:t>
            </a:r>
            <a:r>
              <a:rPr lang="en-US" dirty="0" err="1"/>
              <a:t>종속변수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2.독립변수 - </a:t>
            </a:r>
            <a:r>
              <a:rPr lang="en-US" dirty="0" err="1"/>
              <a:t>독립변수</a:t>
            </a:r>
            <a:r>
              <a:rPr lang="en-US" dirty="0"/>
              <a:t> </a:t>
            </a:r>
            <a:r>
              <a:rPr lang="en-US" dirty="0" err="1"/>
              <a:t>간의</a:t>
            </a:r>
            <a:r>
              <a:rPr lang="en-US" dirty="0"/>
              <a:t> </a:t>
            </a:r>
            <a:r>
              <a:rPr lang="en-US" dirty="0" err="1"/>
              <a:t>관계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1)</a:t>
            </a:r>
            <a:r>
              <a:rPr lang="en-US" dirty="0" err="1"/>
              <a:t>마키스코어</a:t>
            </a:r>
            <a:r>
              <a:rPr lang="en-US" dirty="0"/>
              <a:t> - </a:t>
            </a:r>
            <a:r>
              <a:rPr lang="en-US" dirty="0" err="1"/>
              <a:t>TP스코어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2)</a:t>
            </a:r>
            <a:r>
              <a:rPr lang="en-US" dirty="0" err="1"/>
              <a:t>마키스코어</a:t>
            </a:r>
            <a:r>
              <a:rPr lang="en-US" dirty="0"/>
              <a:t> - </a:t>
            </a:r>
            <a:r>
              <a:rPr lang="en-US" dirty="0" err="1"/>
              <a:t>인구통계학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3) </a:t>
            </a:r>
            <a:r>
              <a:rPr lang="en-US" dirty="0" err="1"/>
              <a:t>마키문항들</a:t>
            </a:r>
            <a:r>
              <a:rPr lang="en-US" dirty="0"/>
              <a:t> - </a:t>
            </a:r>
            <a:r>
              <a:rPr lang="en-US" dirty="0" err="1"/>
              <a:t>TP문항들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4) </a:t>
            </a:r>
            <a:r>
              <a:rPr lang="en-US" dirty="0" err="1"/>
              <a:t>마키문항들</a:t>
            </a:r>
            <a:r>
              <a:rPr lang="en-US" dirty="0"/>
              <a:t> - </a:t>
            </a:r>
            <a:r>
              <a:rPr lang="en-US" dirty="0" err="1"/>
              <a:t>인구통계학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5) </a:t>
            </a:r>
            <a:r>
              <a:rPr lang="en-US" dirty="0" err="1"/>
              <a:t>인구통계학</a:t>
            </a:r>
            <a:r>
              <a:rPr lang="en-US" dirty="0"/>
              <a:t> - </a:t>
            </a:r>
            <a:r>
              <a:rPr lang="en-US" dirty="0" err="1"/>
              <a:t>인구통계학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247756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err="1"/>
              <a:t>edu</a:t>
            </a:r>
            <a:r>
              <a:rPr lang="ko-KR" altLang="en-US" dirty="0"/>
              <a:t>와 </a:t>
            </a:r>
            <a:r>
              <a:rPr lang="ko-KR" altLang="en-US" dirty="0" err="1"/>
              <a:t>마키스코어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나이 그룹의 스코어가 높았다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셋과 </a:t>
            </a:r>
            <a:r>
              <a:rPr lang="en-US" altLang="ko-KR" dirty="0"/>
              <a:t>voted</a:t>
            </a:r>
            <a:r>
              <a:rPr lang="ko-KR" altLang="en-US" dirty="0"/>
              <a:t>와의 관계를 보기 위해</a:t>
            </a: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107982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err="1"/>
              <a:t>edu</a:t>
            </a:r>
            <a:r>
              <a:rPr lang="ko-KR" altLang="en-US" dirty="0"/>
              <a:t>와 </a:t>
            </a:r>
            <a:r>
              <a:rPr lang="ko-KR" altLang="en-US" dirty="0" err="1"/>
              <a:t>마키스코어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나이 그룹의 스코어가 높았다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셋과 </a:t>
            </a:r>
            <a:r>
              <a:rPr lang="en-US" altLang="ko-KR" dirty="0"/>
              <a:t>voted</a:t>
            </a:r>
            <a:r>
              <a:rPr lang="ko-KR" altLang="en-US" dirty="0"/>
              <a:t>와의 관계를 보기 위해</a:t>
            </a: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864313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60</a:t>
            </a:r>
            <a:r>
              <a:rPr lang="ko-KR" altLang="en-US" dirty="0"/>
              <a:t>대 이상과 </a:t>
            </a:r>
            <a:r>
              <a:rPr lang="en-US" altLang="ko-KR" dirty="0"/>
              <a:t>70</a:t>
            </a:r>
            <a:r>
              <a:rPr lang="ko-KR" altLang="en-US" dirty="0"/>
              <a:t>대 이상에서 부터는 약간 변화가 있음</a:t>
            </a:r>
            <a:r>
              <a:rPr lang="en-US" altLang="ko-KR" dirty="0"/>
              <a:t>(</a:t>
            </a:r>
            <a:r>
              <a:rPr lang="ko-KR" altLang="en-US" dirty="0"/>
              <a:t>순서가 반대임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74712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560616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62350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32673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히트맵으로</a:t>
            </a:r>
            <a:r>
              <a:rPr lang="ko-KR" altLang="en-US" dirty="0"/>
              <a:t> 확인했더니 명확한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TIPI</a:t>
            </a:r>
            <a:r>
              <a:rPr lang="ko-KR" altLang="en-US" dirty="0"/>
              <a:t>와 </a:t>
            </a:r>
            <a:r>
              <a:rPr lang="en-US" altLang="ko-KR" dirty="0"/>
              <a:t>MACH</a:t>
            </a:r>
            <a:r>
              <a:rPr lang="ko-KR" altLang="en-US" dirty="0"/>
              <a:t>스코어의 상관관계를 봤는데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786282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30249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데이콘이 주관하는 심리 성향 예측 AI 경진대회에 참가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주제는 심리학 테스트 분석 알고리즘 개발이며, 마키아벨리즘 심리테스트를 활용하여 테스트 참가자의 국가 선거 투표 여부 예측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즉, 주어진 데이터를 활용해 선거 투표 여부를 예측하는 문제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546794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성실성에서 </a:t>
            </a:r>
            <a:r>
              <a:rPr lang="en-US" altLang="ko-KR" dirty="0"/>
              <a:t>1,2</a:t>
            </a:r>
            <a:r>
              <a:rPr lang="ko-KR" altLang="en-US" dirty="0"/>
              <a:t>는 성실성이 높은 사람과 낮은 사람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ko-KR" altLang="en-US" dirty="0"/>
              <a:t>은 </a:t>
            </a:r>
            <a:r>
              <a:rPr lang="ko-KR" altLang="en-US" dirty="0" err="1"/>
              <a:t>평균이하</a:t>
            </a:r>
            <a:r>
              <a:rPr lang="en-US" altLang="ko-KR" dirty="0"/>
              <a:t>. 2</a:t>
            </a:r>
            <a:r>
              <a:rPr lang="ko-KR" altLang="en-US" dirty="0"/>
              <a:t>는 평균이상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52211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성실성에서 </a:t>
            </a:r>
            <a:r>
              <a:rPr lang="en-US" altLang="ko-KR" dirty="0"/>
              <a:t>1,2</a:t>
            </a:r>
            <a:r>
              <a:rPr lang="ko-KR" altLang="en-US" dirty="0"/>
              <a:t>는 성실성이 높은 사람과 낮은 사람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ko-KR" altLang="en-US" dirty="0"/>
              <a:t>은 </a:t>
            </a:r>
            <a:r>
              <a:rPr lang="ko-KR" altLang="en-US" dirty="0" err="1"/>
              <a:t>평균이하</a:t>
            </a:r>
            <a:r>
              <a:rPr lang="en-US" altLang="ko-KR" dirty="0"/>
              <a:t>. 2</a:t>
            </a:r>
            <a:r>
              <a:rPr lang="ko-KR" altLang="en-US" dirty="0"/>
              <a:t>는 평균이상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20741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성실성에서 </a:t>
            </a:r>
            <a:r>
              <a:rPr lang="en-US" altLang="ko-KR" dirty="0"/>
              <a:t>1,2</a:t>
            </a:r>
            <a:r>
              <a:rPr lang="ko-KR" altLang="en-US" dirty="0"/>
              <a:t>는 성실성이 높은 사람과 낮은 사람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ko-KR" altLang="en-US" dirty="0"/>
              <a:t>은 </a:t>
            </a:r>
            <a:r>
              <a:rPr lang="ko-KR" altLang="en-US" dirty="0" err="1"/>
              <a:t>평균이하</a:t>
            </a:r>
            <a:r>
              <a:rPr lang="en-US" altLang="ko-KR" dirty="0"/>
              <a:t>. 2</a:t>
            </a:r>
            <a:r>
              <a:rPr lang="ko-KR" altLang="en-US" dirty="0"/>
              <a:t>는 평균이상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389785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819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28b6e15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a28b6e157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1" name="Google Shape;681;ga28b6e1571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28b6e157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ga28b6e1571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ga28b6e1571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a28b6e15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ga28b6e1571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a28b6e1571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a28b6e157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a28b6e1571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a28b6e1571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28b6e157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ga28b6e1571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ga28b6e1571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 ML 정의 : 위키피디아 참고</a:t>
            </a:r>
            <a:endParaRPr/>
          </a:p>
        </p:txBody>
      </p:sp>
      <p:sp>
        <p:nvSpPr>
          <p:cNvPr id="811" name="Google Shape;811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67988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RF </a:t>
            </a:r>
            <a:r>
              <a:rPr lang="en-US" dirty="0" err="1"/>
              <a:t>모델</a:t>
            </a:r>
            <a:r>
              <a:rPr lang="en-US" dirty="0"/>
              <a:t> </a:t>
            </a:r>
            <a:r>
              <a:rPr lang="en-US" dirty="0" err="1"/>
              <a:t>구할</a:t>
            </a:r>
            <a:r>
              <a:rPr lang="en-US" dirty="0"/>
              <a:t> </a:t>
            </a:r>
            <a:r>
              <a:rPr lang="en-US" dirty="0" err="1"/>
              <a:t>때와</a:t>
            </a:r>
            <a:r>
              <a:rPr lang="en-US" dirty="0"/>
              <a:t> </a:t>
            </a:r>
            <a:r>
              <a:rPr lang="en-US" dirty="0" err="1"/>
              <a:t>같으므로</a:t>
            </a:r>
            <a:r>
              <a:rPr lang="en-US" dirty="0"/>
              <a:t> </a:t>
            </a:r>
            <a:r>
              <a:rPr lang="en-US" dirty="0" err="1"/>
              <a:t>과정</a:t>
            </a:r>
            <a:r>
              <a:rPr lang="en-US" dirty="0"/>
              <a:t> </a:t>
            </a:r>
            <a:r>
              <a:rPr lang="en-US" dirty="0" err="1"/>
              <a:t>생략</a:t>
            </a:r>
            <a:endParaRPr dirty="0"/>
          </a:p>
        </p:txBody>
      </p:sp>
      <p:sp>
        <p:nvSpPr>
          <p:cNvPr id="827" name="Google Shape;827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RF 모델 구할 때와 같으므로 과정 생략</a:t>
            </a:r>
            <a:endParaRPr/>
          </a:p>
        </p:txBody>
      </p:sp>
      <p:sp>
        <p:nvSpPr>
          <p:cNvPr id="851" name="Google Shape;851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RF 모델 구할 때와 같으므로 과정 생략</a:t>
            </a:r>
            <a:endParaRPr/>
          </a:p>
        </p:txBody>
      </p:sp>
      <p:sp>
        <p:nvSpPr>
          <p:cNvPr id="872" name="Google Shape;872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596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RF 모델 구할 때와 같으므로 과정 생략</a:t>
            </a:r>
            <a:endParaRPr/>
          </a:p>
        </p:txBody>
      </p:sp>
      <p:sp>
        <p:nvSpPr>
          <p:cNvPr id="895" name="Google Shape;895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8176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91507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917119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슬라이드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spearman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메소드를 쓴 이유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 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Qa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변수들간에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선형관계가 보이지 않을 것으로 예상했기 때문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12954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ff475d63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9ff475d63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466970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50640-DF63-47AD-920E-760607D1303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8832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설</a:t>
            </a:r>
            <a:r>
              <a:rPr lang="ko-KR" altLang="en-US" dirty="0" err="1">
                <a:latin typeface="Arial"/>
                <a:ea typeface="Arial"/>
                <a:cs typeface="Arial"/>
                <a:sym typeface="Arial"/>
              </a:rPr>
              <a:t>ㅁ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명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테스트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문항의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내용은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이렇다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테스트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스코어가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높다는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것은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성향이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높다는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것이며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이런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사람들은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일반적으로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다른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사람들과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소통하는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데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있어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보다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계산적이고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신중하게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접근하는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경향을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가진다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반대로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성향이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낮은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사람들은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타인과의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소통에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있어서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보다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개인적이며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감정이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이입된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접근을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하고자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함.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성선설을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믿으며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이로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인해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타인을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믿는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경향이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강하고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보다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정직한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태도를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보임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601342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ff475da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 err="1"/>
              <a:t>우선</a:t>
            </a:r>
            <a:r>
              <a:rPr lang="en-US" dirty="0"/>
              <a:t> </a:t>
            </a:r>
            <a:r>
              <a:rPr lang="en-US" dirty="0" err="1"/>
              <a:t>변수를</a:t>
            </a:r>
            <a:r>
              <a:rPr lang="en-US" dirty="0"/>
              <a:t> </a:t>
            </a:r>
            <a:r>
              <a:rPr lang="en-US" dirty="0" err="1"/>
              <a:t>가공할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방안에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알아보았고</a:t>
            </a:r>
            <a:r>
              <a:rPr lang="en-US" dirty="0"/>
              <a:t>, </a:t>
            </a:r>
            <a:r>
              <a:rPr lang="en-US" dirty="0" err="1"/>
              <a:t>마키아벨리즘</a:t>
            </a:r>
            <a:r>
              <a:rPr lang="en-US" dirty="0"/>
              <a:t> </a:t>
            </a:r>
            <a:r>
              <a:rPr lang="en-US" dirty="0" err="1"/>
              <a:t>테스트와</a:t>
            </a:r>
            <a:r>
              <a:rPr lang="en-US" dirty="0"/>
              <a:t> TIPI </a:t>
            </a:r>
            <a:r>
              <a:rPr lang="en-US" dirty="0" err="1"/>
              <a:t>테스트를</a:t>
            </a:r>
            <a:r>
              <a:rPr lang="en-US" dirty="0"/>
              <a:t> </a:t>
            </a:r>
            <a:r>
              <a:rPr lang="en-US" dirty="0" err="1"/>
              <a:t>점수화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방법을</a:t>
            </a:r>
            <a:r>
              <a:rPr lang="en-US" dirty="0"/>
              <a:t> </a:t>
            </a:r>
            <a:r>
              <a:rPr lang="en-US" dirty="0" err="1"/>
              <a:t>찾음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 err="1"/>
              <a:t>마키아벨리즘</a:t>
            </a:r>
            <a:r>
              <a:rPr lang="en-US" dirty="0"/>
              <a:t> </a:t>
            </a:r>
            <a:r>
              <a:rPr lang="en-US" dirty="0" err="1"/>
              <a:t>점수화는</a:t>
            </a:r>
            <a:r>
              <a:rPr lang="en-US" dirty="0"/>
              <a:t> </a:t>
            </a:r>
            <a:r>
              <a:rPr lang="en-US" dirty="0" err="1"/>
              <a:t>DACON에</a:t>
            </a:r>
            <a:r>
              <a:rPr lang="en-US" dirty="0"/>
              <a:t> </a:t>
            </a:r>
            <a:r>
              <a:rPr lang="en-US" dirty="0" err="1"/>
              <a:t>올라와있는</a:t>
            </a:r>
            <a:r>
              <a:rPr lang="en-US" dirty="0"/>
              <a:t> </a:t>
            </a:r>
            <a:r>
              <a:rPr lang="en-US" dirty="0" err="1"/>
              <a:t>글을</a:t>
            </a:r>
            <a:r>
              <a:rPr lang="en-US" dirty="0"/>
              <a:t> </a:t>
            </a:r>
            <a:r>
              <a:rPr lang="en-US" dirty="0" err="1"/>
              <a:t>참고하여</a:t>
            </a:r>
            <a:r>
              <a:rPr lang="en-US" dirty="0"/>
              <a:t>, 각 </a:t>
            </a:r>
            <a:r>
              <a:rPr lang="en-US" dirty="0" err="1"/>
              <a:t>문항을</a:t>
            </a:r>
            <a:r>
              <a:rPr lang="en-US" dirty="0"/>
              <a:t> </a:t>
            </a:r>
            <a:r>
              <a:rPr lang="en-US" dirty="0" err="1"/>
              <a:t>모두</a:t>
            </a:r>
            <a:r>
              <a:rPr lang="en-US" dirty="0"/>
              <a:t> </a:t>
            </a:r>
            <a:r>
              <a:rPr lang="en-US" dirty="0" err="1"/>
              <a:t>양의</a:t>
            </a:r>
            <a:r>
              <a:rPr lang="en-US" dirty="0"/>
              <a:t> </a:t>
            </a:r>
            <a:r>
              <a:rPr lang="en-US" dirty="0" err="1"/>
              <a:t>방향으로</a:t>
            </a:r>
            <a:r>
              <a:rPr lang="en-US" dirty="0"/>
              <a:t> </a:t>
            </a:r>
            <a:r>
              <a:rPr lang="en-US" dirty="0" err="1"/>
              <a:t>바꿔준</a:t>
            </a:r>
            <a:r>
              <a:rPr lang="en-US" dirty="0"/>
              <a:t> 뒤 </a:t>
            </a:r>
            <a:r>
              <a:rPr lang="en-US" dirty="0" err="1"/>
              <a:t>합하는</a:t>
            </a:r>
            <a:r>
              <a:rPr lang="en-US" dirty="0"/>
              <a:t> </a:t>
            </a:r>
            <a:r>
              <a:rPr lang="en-US" dirty="0" err="1"/>
              <a:t>방식을</a:t>
            </a:r>
            <a:r>
              <a:rPr lang="en-US" dirty="0"/>
              <a:t> </a:t>
            </a:r>
            <a:r>
              <a:rPr lang="en-US" dirty="0" err="1"/>
              <a:t>사용함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 err="1"/>
              <a:t>간단하게</a:t>
            </a:r>
            <a:r>
              <a:rPr lang="en-US" dirty="0"/>
              <a:t> </a:t>
            </a:r>
            <a:r>
              <a:rPr lang="en-US" dirty="0" err="1"/>
              <a:t>말하면</a:t>
            </a:r>
            <a:r>
              <a:rPr lang="en-US" dirty="0"/>
              <a:t>, </a:t>
            </a:r>
            <a:r>
              <a:rPr lang="en-US" dirty="0" err="1"/>
              <a:t>마키아벨리즘</a:t>
            </a:r>
            <a:r>
              <a:rPr lang="en-US" dirty="0"/>
              <a:t> </a:t>
            </a:r>
            <a:r>
              <a:rPr lang="en-US" dirty="0" err="1"/>
              <a:t>문항들은</a:t>
            </a:r>
            <a:r>
              <a:rPr lang="en-US" dirty="0"/>
              <a:t> +, - </a:t>
            </a:r>
            <a:r>
              <a:rPr lang="en-US" dirty="0" err="1"/>
              <a:t>방향이</a:t>
            </a:r>
            <a:r>
              <a:rPr lang="en-US" dirty="0"/>
              <a:t> </a:t>
            </a:r>
            <a:r>
              <a:rPr lang="en-US" dirty="0" err="1"/>
              <a:t>있는데</a:t>
            </a:r>
            <a:r>
              <a:rPr lang="en-US" dirty="0"/>
              <a:t> </a:t>
            </a:r>
            <a:r>
              <a:rPr lang="en-US" dirty="0" err="1"/>
              <a:t>실제</a:t>
            </a:r>
            <a:r>
              <a:rPr lang="en-US" dirty="0"/>
              <a:t> </a:t>
            </a:r>
            <a:r>
              <a:rPr lang="en-US" dirty="0" err="1"/>
              <a:t>점수화</a:t>
            </a:r>
            <a:r>
              <a:rPr lang="en-US" dirty="0"/>
              <a:t> </a:t>
            </a:r>
            <a:r>
              <a:rPr lang="en-US" dirty="0" err="1"/>
              <a:t>할때는</a:t>
            </a:r>
            <a:r>
              <a:rPr lang="en-US" dirty="0"/>
              <a:t> 이 </a:t>
            </a:r>
            <a:r>
              <a:rPr lang="en-US" dirty="0" err="1"/>
              <a:t>방향을</a:t>
            </a:r>
            <a:r>
              <a:rPr lang="en-US" dirty="0"/>
              <a:t> </a:t>
            </a:r>
            <a:r>
              <a:rPr lang="en-US" dirty="0" err="1"/>
              <a:t>모두</a:t>
            </a:r>
            <a:r>
              <a:rPr lang="en-US" dirty="0"/>
              <a:t> +로 </a:t>
            </a:r>
            <a:r>
              <a:rPr lang="en-US" dirty="0" err="1"/>
              <a:t>바꿔준</a:t>
            </a:r>
            <a:r>
              <a:rPr lang="en-US" dirty="0"/>
              <a:t> 뒤 </a:t>
            </a:r>
            <a:r>
              <a:rPr lang="en-US" dirty="0" err="1"/>
              <a:t>합을</a:t>
            </a:r>
            <a:r>
              <a:rPr lang="en-US" dirty="0"/>
              <a:t> </a:t>
            </a:r>
            <a:r>
              <a:rPr lang="en-US" dirty="0" err="1"/>
              <a:t>구하는</a:t>
            </a:r>
            <a:r>
              <a:rPr lang="en-US" dirty="0"/>
              <a:t> </a:t>
            </a:r>
            <a:r>
              <a:rPr lang="en-US" dirty="0" err="1"/>
              <a:t>방식을</a:t>
            </a:r>
            <a:r>
              <a:rPr lang="en-US" dirty="0"/>
              <a:t> </a:t>
            </a:r>
            <a:r>
              <a:rPr lang="en-US" dirty="0" err="1"/>
              <a:t>사용함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 err="1"/>
              <a:t>그런데</a:t>
            </a:r>
            <a:r>
              <a:rPr lang="en-US" dirty="0"/>
              <a:t> 이 </a:t>
            </a:r>
            <a:r>
              <a:rPr lang="en-US" dirty="0" err="1"/>
              <a:t>문제에는</a:t>
            </a:r>
            <a:r>
              <a:rPr lang="en-US" dirty="0"/>
              <a:t> secret </a:t>
            </a:r>
            <a:r>
              <a:rPr lang="en-US" dirty="0" err="1"/>
              <a:t>문항이</a:t>
            </a:r>
            <a:r>
              <a:rPr lang="en-US" dirty="0"/>
              <a:t> </a:t>
            </a:r>
            <a:r>
              <a:rPr lang="en-US" dirty="0" err="1"/>
              <a:t>있으므로</a:t>
            </a:r>
            <a:r>
              <a:rPr lang="en-US" dirty="0"/>
              <a:t> </a:t>
            </a:r>
            <a:r>
              <a:rPr lang="en-US" dirty="0" err="1"/>
              <a:t>이들의</a:t>
            </a:r>
            <a:r>
              <a:rPr lang="en-US" dirty="0"/>
              <a:t> </a:t>
            </a:r>
            <a:r>
              <a:rPr lang="en-US" dirty="0" err="1"/>
              <a:t>부호방향을</a:t>
            </a:r>
            <a:r>
              <a:rPr lang="en-US" dirty="0"/>
              <a:t> </a:t>
            </a:r>
            <a:r>
              <a:rPr lang="en-US" dirty="0" err="1"/>
              <a:t>파악해야</a:t>
            </a:r>
            <a:r>
              <a:rPr lang="en-US" dirty="0"/>
              <a:t> 함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 err="1"/>
              <a:t>이를</a:t>
            </a:r>
            <a:r>
              <a:rPr lang="en-US" dirty="0"/>
              <a:t> </a:t>
            </a:r>
            <a:r>
              <a:rPr lang="en-US" dirty="0" err="1"/>
              <a:t>위해서</a:t>
            </a:r>
            <a:r>
              <a:rPr lang="en-US" dirty="0"/>
              <a:t> </a:t>
            </a:r>
            <a:r>
              <a:rPr lang="en-US" dirty="0" err="1"/>
              <a:t>correlation을</a:t>
            </a:r>
            <a:r>
              <a:rPr lang="en-US" dirty="0"/>
              <a:t> </a:t>
            </a:r>
            <a:r>
              <a:rPr lang="en-US" dirty="0" err="1"/>
              <a:t>사용함</a:t>
            </a:r>
            <a:endParaRPr dirty="0"/>
          </a:p>
        </p:txBody>
      </p:sp>
      <p:sp>
        <p:nvSpPr>
          <p:cNvPr id="162" name="Google Shape;162;g9ff475d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1268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ff475da8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이미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알고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있는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부호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문항을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reverse하고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히트맵을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그리면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대부분의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문항간에는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+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부호의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붉은색을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띄지만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5개의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파란줄이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눈에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띄임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이는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부호를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가진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secret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문항수와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일치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이를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"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QaA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", "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QdA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", "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QgA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", "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QiA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", "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QnA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이렇게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다섯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문항이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부호를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가진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문항이라는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걸 알 수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있음</a:t>
            </a:r>
            <a:endParaRPr sz="1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9ff475da8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8533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C44229-22EF-49D7-9991-2172C6D76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C71D303-F762-4392-ABA9-72CA2B42A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BAEA4F7-8047-4CB3-9F8D-635E4C66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FFD86C-3E83-4B0A-BD73-4AE7E9AE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685AC70-EFD1-44C3-93A7-D72E32AE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2129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C6FB47-F5E7-4F1E-9B2A-510CA8CF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09DFD96-B565-4326-AD55-6DF61E9E6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9F91910-0C84-4B82-9428-712DAF10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A94927-9D7A-47BC-8E5C-4E927E78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D1B963-6071-4C90-9421-D47952BF9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0318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FC16281-D224-4DBF-A010-D74F07B341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33209DC-DEBB-403A-AB97-1F859B967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B337F9-C4B6-4C7D-B7C2-B8BC7B3A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A5DC5E-4DF7-4796-B988-00CB11A3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63A8580-5D50-437D-98B4-3925C88A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762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E8289E-659D-49B6-8806-E19DFB0E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80F93C-E225-4E4F-8CF2-D82C7546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7A1620E-E798-4FFD-A2D9-524B7B74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71E2B5-943D-418F-80E6-3CD681D9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9684F98-051F-4284-A01A-E1820CFC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7098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BD7646-79AB-47C3-A913-17FDBF1C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030EC49-812F-41BD-8449-FB321FF91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1090A16-D952-4B55-9A03-96B83563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BE0536-E75D-4CF0-B5F7-1298F569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4CFAA47-0795-4FCF-BA78-10AF94C6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243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59C533-BD1B-45FA-A148-899BE19A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1AF9649-9C43-4264-A72A-EDBFF7835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098C4D5-4935-42AE-9E6C-438B136A7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0C53DAE-7745-44A0-A93B-5E1A5288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63CEDAC-39DA-4EF9-B0D8-DE9D277B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33D24ED-44C5-481A-BBC6-81F048EB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01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34C80D-CA19-4A2A-810D-3104A296A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FE7EFF6-AB59-4075-908A-98444FEB0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6E4BA31-1BA5-45F3-8144-68BB84EF5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F7834B3-DCDA-4F46-93AE-A7DF61F35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FC56F88-C3D0-4DA3-8D35-0EB4AADBA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362C074-F0CE-4265-8998-39378E6F2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6A51787-F754-4861-B6C3-2455CD36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1BD1133-39A2-41D1-A9F7-7D7E7212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513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A74177-F48E-436E-8E6C-04C6BFDA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1930887-66B6-4EFF-A0DC-498E70A2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05F941B-265F-4FBB-9757-B0C11F8F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2441690-6912-4B6C-B55F-AE1ADF89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7642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0A233B6-3C4E-4A70-85A4-65A1B4DF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9D94DA2-2EE9-4B7A-AE9B-238B403E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627189E-2072-4F60-9047-C6A298F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8191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F1FB70-1555-4BA3-88C7-308E59721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CE37F8-9F4D-4F5D-8EF5-295EF1DC6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D1AEC9A-7041-4F71-8962-BF8D3407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07D0897-A19C-40AC-AA3A-2A0E9C8E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BD9EA82-929F-46CF-A703-AC6BD411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7357DD3-431A-47E2-85E8-6BE1FD23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000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29DC72-724B-4123-86DC-8BA02A29E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213674B-50AC-4E84-A7F2-36CA86E24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590AC87-E196-4CB1-AAF0-4FF7B3F53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18A66E8-5731-45F3-AF19-8A39A55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4FC1655-093F-4BB2-8BA1-63B58E178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4ABF48A-D7DB-447E-BE41-E6B5FFA6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765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7633FF1-C606-47BF-A587-3588ED86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B2A2174-5351-4283-BDA8-7BFB1238C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AE80C5-DDC1-435E-B7FD-C52A0B7A1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17455-3CB1-4311-A131-6020AECEE5C4}" type="datetimeFigureOut">
              <a:rPr lang="ko-KR" altLang="en-US" smtClean="0"/>
              <a:pPr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3B611C-93B0-412D-B8AD-6C18CB4AD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FB6015F-5062-4858-AB65-90C484051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6B2D8-6BC5-4C3A-9FAA-DE0E32C29D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127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omated_machine_learning" TargetMode="External"/><Relationship Id="rId7" Type="http://schemas.openxmlformats.org/officeDocument/2006/relationships/hyperlink" Target="https://gosling.psy.utexas.edu/scales-weve-developed/ten-item-personality-measure-tipi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runch.co.kr/@a376100/45" TargetMode="External"/><Relationship Id="rId5" Type="http://schemas.openxmlformats.org/officeDocument/2006/relationships/hyperlink" Target="https://en.m.wikipedia.org/wiki/Voter_turnout" TargetMode="External"/><Relationship Id="rId4" Type="http://schemas.openxmlformats.org/officeDocument/2006/relationships/hyperlink" Target="https://terms.naver.com/entry.nhn?docId=1091092&amp;cid=40942&amp;categoryId=31645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D100E26-BA5F-402B-87D8-1F562C26D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5282" t="34913" r="13433" b="19012"/>
          <a:stretch/>
        </p:blipFill>
        <p:spPr>
          <a:xfrm>
            <a:off x="2327017" y="3016950"/>
            <a:ext cx="7741544" cy="3912169"/>
          </a:xfrm>
          <a:prstGeom prst="ellipse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0FF9EC6-58A6-4A6B-9931-1675B4CA3221}"/>
              </a:ext>
            </a:extLst>
          </p:cNvPr>
          <p:cNvSpPr/>
          <p:nvPr/>
        </p:nvSpPr>
        <p:spPr>
          <a:xfrm>
            <a:off x="0" y="-86627"/>
            <a:ext cx="12192000" cy="3185427"/>
          </a:xfrm>
          <a:prstGeom prst="rect">
            <a:avLst/>
          </a:prstGeom>
          <a:solidFill>
            <a:schemeClr val="accent1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xmlns="" id="{750D134C-63D7-48A1-8B8A-F05D81A9C4CB}"/>
              </a:ext>
            </a:extLst>
          </p:cNvPr>
          <p:cNvSpPr/>
          <p:nvPr/>
        </p:nvSpPr>
        <p:spPr>
          <a:xfrm>
            <a:off x="8910619" y="2076544"/>
            <a:ext cx="2627696" cy="1645920"/>
          </a:xfrm>
          <a:prstGeom prst="wedgeEllipseCallout">
            <a:avLst/>
          </a:prstGeom>
          <a:solidFill>
            <a:srgbClr val="FEB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투표 </a:t>
            </a:r>
            <a:r>
              <a:rPr lang="ko-KR" alt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안할까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?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xmlns="" id="{AD5B22AF-3375-4777-AE41-84F5B6040A4F}"/>
              </a:ext>
            </a:extLst>
          </p:cNvPr>
          <p:cNvSpPr/>
          <p:nvPr/>
        </p:nvSpPr>
        <p:spPr>
          <a:xfrm>
            <a:off x="691128" y="2113281"/>
            <a:ext cx="2627696" cy="1645920"/>
          </a:xfrm>
          <a:prstGeom prst="wedgeEllipseCallout">
            <a:avLst>
              <a:gd name="adj1" fmla="val 28618"/>
              <a:gd name="adj2" fmla="val 65424"/>
            </a:avLst>
          </a:prstGeom>
          <a:solidFill>
            <a:srgbClr val="FEB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투표 할까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?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1D24CC8-88A8-4210-87DD-991F4E28FD04}"/>
              </a:ext>
            </a:extLst>
          </p:cNvPr>
          <p:cNvSpPr txBox="1"/>
          <p:nvPr/>
        </p:nvSpPr>
        <p:spPr>
          <a:xfrm>
            <a:off x="3642868" y="482669"/>
            <a:ext cx="4906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WIKI-MACH</a:t>
            </a:r>
            <a:endParaRPr lang="ko-KR" altLang="en-US" sz="96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1B6AB12-8DAE-4DD5-9943-AB46258D4D15}"/>
              </a:ext>
            </a:extLst>
          </p:cNvPr>
          <p:cNvSpPr txBox="1"/>
          <p:nvPr/>
        </p:nvSpPr>
        <p:spPr>
          <a:xfrm>
            <a:off x="4070158" y="2158426"/>
            <a:ext cx="405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윤혜정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이재훈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이지현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정성호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최영은 </a:t>
            </a:r>
          </a:p>
        </p:txBody>
      </p:sp>
    </p:spTree>
    <p:extLst>
      <p:ext uri="{BB962C8B-B14F-4D97-AF65-F5344CB8AC3E}">
        <p14:creationId xmlns:p14="http://schemas.microsoft.com/office/powerpoint/2010/main" xmlns="" val="534934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246903" y="565822"/>
            <a:ext cx="2885400" cy="367800"/>
            <a:chOff x="246903" y="498447"/>
            <a:chExt cx="2885400" cy="367800"/>
          </a:xfrm>
        </p:grpSpPr>
        <p:sp>
          <p:nvSpPr>
            <p:cNvPr id="177" name="Google Shape;177;p20"/>
            <p:cNvSpPr/>
            <p:nvPr/>
          </p:nvSpPr>
          <p:spPr>
            <a:xfrm>
              <a:off x="246903" y="498447"/>
              <a:ext cx="28854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마키아</a:t>
              </a:r>
              <a:r>
                <a:rPr lang="en-US" sz="1800" dirty="0" err="1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벨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리즘</a:t>
              </a:r>
              <a:r>
                <a:rPr lang="en-US" sz="18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테스트</a:t>
              </a:r>
              <a:r>
                <a:rPr lang="en-US" sz="18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점수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178" name="Google Shape;178;p20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79" name="Google Shape;179;p20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" name="Google Shape;180;p20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 연구</a:t>
            </a: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613" y="1123501"/>
            <a:ext cx="10344774" cy="53788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3" name="Google Shape;183;p20"/>
          <p:cNvSpPr txBox="1"/>
          <p:nvPr/>
        </p:nvSpPr>
        <p:spPr>
          <a:xfrm>
            <a:off x="6640696" y="3681813"/>
            <a:ext cx="4574132" cy="70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이미</a:t>
            </a:r>
            <a:r>
              <a:rPr 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알고</a:t>
            </a:r>
            <a:r>
              <a:rPr 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있는</a:t>
            </a:r>
            <a:r>
              <a:rPr 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(-) </a:t>
            </a:r>
            <a:r>
              <a:rPr 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부호</a:t>
            </a:r>
            <a:r>
              <a:rPr 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문항을</a:t>
            </a:r>
            <a:endParaRPr 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000" spc="-15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(+)</a:t>
            </a:r>
            <a:r>
              <a:rPr lang="ko-KR" altLang="en-US" sz="2000" spc="-15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로</a:t>
            </a:r>
            <a:r>
              <a:rPr lang="en-US" sz="2000" spc="-15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reverse</a:t>
            </a:r>
          </a:p>
        </p:txBody>
      </p:sp>
      <p:sp>
        <p:nvSpPr>
          <p:cNvPr id="185" name="Google Shape;185;p20"/>
          <p:cNvSpPr txBox="1"/>
          <p:nvPr/>
        </p:nvSpPr>
        <p:spPr>
          <a:xfrm>
            <a:off x="6272649" y="4646091"/>
            <a:ext cx="5537604" cy="57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QaA</a:t>
            </a:r>
            <a:r>
              <a:rPr 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QdA</a:t>
            </a:r>
            <a:r>
              <a:rPr 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QgA</a:t>
            </a:r>
            <a:r>
              <a:rPr 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QiA,QnA는</a:t>
            </a:r>
            <a:r>
              <a:rPr 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spc="-15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(-)</a:t>
            </a:r>
            <a:r>
              <a:rPr lang="ko-KR" altLang="en-US" sz="2000" spc="-15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부호</a:t>
            </a:r>
          </a:p>
        </p:txBody>
      </p: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33EA0BC3-8A53-4B13-A9EA-BCC2135334C0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40C9F4B-AC16-48F1-B666-CA7C9C952CFB}"/>
              </a:ext>
            </a:extLst>
          </p:cNvPr>
          <p:cNvGrpSpPr/>
          <p:nvPr/>
        </p:nvGrpSpPr>
        <p:grpSpPr>
          <a:xfrm>
            <a:off x="5865792" y="4243677"/>
            <a:ext cx="708004" cy="688258"/>
            <a:chOff x="5865792" y="4080387"/>
            <a:chExt cx="708004" cy="688258"/>
          </a:xfrm>
        </p:grpSpPr>
        <p:sp>
          <p:nvSpPr>
            <p:cNvPr id="3" name="화살표: 갈매기형 수장 2">
              <a:extLst>
                <a:ext uri="{FF2B5EF4-FFF2-40B4-BE49-F238E27FC236}">
                  <a16:creationId xmlns:a16="http://schemas.microsoft.com/office/drawing/2014/main" xmlns="" id="{CA63AF77-98CE-458B-8585-DA7409A371AB}"/>
                </a:ext>
              </a:extLst>
            </p:cNvPr>
            <p:cNvSpPr/>
            <p:nvPr/>
          </p:nvSpPr>
          <p:spPr>
            <a:xfrm>
              <a:off x="5865792" y="4080387"/>
              <a:ext cx="406857" cy="688258"/>
            </a:xfrm>
            <a:prstGeom prst="chevr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xmlns="" id="{4151D749-2132-4A61-8883-D77FDA2B424B}"/>
                </a:ext>
              </a:extLst>
            </p:cNvPr>
            <p:cNvSpPr/>
            <p:nvPr/>
          </p:nvSpPr>
          <p:spPr>
            <a:xfrm>
              <a:off x="6157851" y="4080387"/>
              <a:ext cx="415945" cy="688258"/>
            </a:xfrm>
            <a:prstGeom prst="chevron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DA74CA78-0D97-447D-A6E0-C10FD02FFDFF}"/>
              </a:ext>
            </a:extLst>
          </p:cNvPr>
          <p:cNvSpPr/>
          <p:nvPr/>
        </p:nvSpPr>
        <p:spPr>
          <a:xfrm>
            <a:off x="6935172" y="3429000"/>
            <a:ext cx="4153887" cy="2305499"/>
          </a:xfrm>
          <a:prstGeom prst="roundRect">
            <a:avLst/>
          </a:prstGeom>
          <a:noFill/>
          <a:ln w="28575">
            <a:solidFill>
              <a:srgbClr val="FFD966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custGeom>
                    <a:avLst/>
                    <a:gdLst>
                      <a:gd name="connsiteX0" fmla="*/ 0 w 4153887"/>
                      <a:gd name="connsiteY0" fmla="*/ 461398 h 2768333"/>
                      <a:gd name="connsiteX1" fmla="*/ 461398 w 4153887"/>
                      <a:gd name="connsiteY1" fmla="*/ 0 h 2768333"/>
                      <a:gd name="connsiteX2" fmla="*/ 3692489 w 4153887"/>
                      <a:gd name="connsiteY2" fmla="*/ 0 h 2768333"/>
                      <a:gd name="connsiteX3" fmla="*/ 4153887 w 4153887"/>
                      <a:gd name="connsiteY3" fmla="*/ 461398 h 2768333"/>
                      <a:gd name="connsiteX4" fmla="*/ 4153887 w 4153887"/>
                      <a:gd name="connsiteY4" fmla="*/ 2306935 h 2768333"/>
                      <a:gd name="connsiteX5" fmla="*/ 3692489 w 4153887"/>
                      <a:gd name="connsiteY5" fmla="*/ 2768333 h 2768333"/>
                      <a:gd name="connsiteX6" fmla="*/ 461398 w 4153887"/>
                      <a:gd name="connsiteY6" fmla="*/ 2768333 h 2768333"/>
                      <a:gd name="connsiteX7" fmla="*/ 0 w 4153887"/>
                      <a:gd name="connsiteY7" fmla="*/ 2306935 h 2768333"/>
                      <a:gd name="connsiteX8" fmla="*/ 0 w 4153887"/>
                      <a:gd name="connsiteY8" fmla="*/ 461398 h 276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153887" h="2768333" extrusionOk="0">
                        <a:moveTo>
                          <a:pt x="0" y="461398"/>
                        </a:moveTo>
                        <a:cubicBezTo>
                          <a:pt x="173" y="187759"/>
                          <a:pt x="220392" y="28358"/>
                          <a:pt x="461398" y="0"/>
                        </a:cubicBezTo>
                        <a:cubicBezTo>
                          <a:pt x="1928137" y="-66438"/>
                          <a:pt x="2763616" y="379"/>
                          <a:pt x="3692489" y="0"/>
                        </a:cubicBezTo>
                        <a:cubicBezTo>
                          <a:pt x="3900735" y="-10556"/>
                          <a:pt x="4161623" y="220632"/>
                          <a:pt x="4153887" y="461398"/>
                        </a:cubicBezTo>
                        <a:cubicBezTo>
                          <a:pt x="3988790" y="715263"/>
                          <a:pt x="4220652" y="1956476"/>
                          <a:pt x="4153887" y="2306935"/>
                        </a:cubicBezTo>
                        <a:cubicBezTo>
                          <a:pt x="4168854" y="2563732"/>
                          <a:pt x="3940152" y="2787833"/>
                          <a:pt x="3692489" y="2768333"/>
                        </a:cubicBezTo>
                        <a:cubicBezTo>
                          <a:pt x="2616017" y="2777885"/>
                          <a:pt x="1708377" y="2640418"/>
                          <a:pt x="461398" y="2768333"/>
                        </a:cubicBezTo>
                        <a:cubicBezTo>
                          <a:pt x="186870" y="2810230"/>
                          <a:pt x="505" y="2601692"/>
                          <a:pt x="0" y="2306935"/>
                        </a:cubicBezTo>
                        <a:cubicBezTo>
                          <a:pt x="-18079" y="1988335"/>
                          <a:pt x="145270" y="1259126"/>
                          <a:pt x="0" y="4613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" name="Google Shape;215;p22">
            <a:extLst>
              <a:ext uri="{FF2B5EF4-FFF2-40B4-BE49-F238E27FC236}">
                <a16:creationId xmlns:a16="http://schemas.microsoft.com/office/drawing/2014/main" xmlns="" id="{70A9F0C5-9EFD-4E82-9735-5690E6FF70D5}"/>
              </a:ext>
            </a:extLst>
          </p:cNvPr>
          <p:cNvSpPr/>
          <p:nvPr/>
        </p:nvSpPr>
        <p:spPr>
          <a:xfrm>
            <a:off x="2253125" y="6011333"/>
            <a:ext cx="176808" cy="38713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Google Shape;215;p22">
            <a:extLst>
              <a:ext uri="{FF2B5EF4-FFF2-40B4-BE49-F238E27FC236}">
                <a16:creationId xmlns:a16="http://schemas.microsoft.com/office/drawing/2014/main" xmlns="" id="{6A1C304A-4BA4-47E1-9B7C-94F9724A5B02}"/>
              </a:ext>
            </a:extLst>
          </p:cNvPr>
          <p:cNvSpPr/>
          <p:nvPr/>
        </p:nvSpPr>
        <p:spPr>
          <a:xfrm>
            <a:off x="2612462" y="6019799"/>
            <a:ext cx="176808" cy="38713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Google Shape;215;p22">
            <a:extLst>
              <a:ext uri="{FF2B5EF4-FFF2-40B4-BE49-F238E27FC236}">
                <a16:creationId xmlns:a16="http://schemas.microsoft.com/office/drawing/2014/main" xmlns="" id="{71B0CA96-6C0C-4422-A36C-906D435BFF1E}"/>
              </a:ext>
            </a:extLst>
          </p:cNvPr>
          <p:cNvSpPr/>
          <p:nvPr/>
        </p:nvSpPr>
        <p:spPr>
          <a:xfrm>
            <a:off x="2981424" y="6019799"/>
            <a:ext cx="176808" cy="38713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Google Shape;215;p22">
            <a:extLst>
              <a:ext uri="{FF2B5EF4-FFF2-40B4-BE49-F238E27FC236}">
                <a16:creationId xmlns:a16="http://schemas.microsoft.com/office/drawing/2014/main" xmlns="" id="{A05EA151-DA13-41BB-9255-C49323D16148}"/>
              </a:ext>
            </a:extLst>
          </p:cNvPr>
          <p:cNvSpPr/>
          <p:nvPr/>
        </p:nvSpPr>
        <p:spPr>
          <a:xfrm>
            <a:off x="3225797" y="6024968"/>
            <a:ext cx="176808" cy="38713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Google Shape;215;p22">
            <a:extLst>
              <a:ext uri="{FF2B5EF4-FFF2-40B4-BE49-F238E27FC236}">
                <a16:creationId xmlns:a16="http://schemas.microsoft.com/office/drawing/2014/main" xmlns="" id="{537E535F-6DBF-4970-A0B7-750B2E2698F8}"/>
              </a:ext>
            </a:extLst>
          </p:cNvPr>
          <p:cNvSpPr/>
          <p:nvPr/>
        </p:nvSpPr>
        <p:spPr>
          <a:xfrm>
            <a:off x="3839132" y="6011332"/>
            <a:ext cx="176808" cy="38713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653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1"/>
          <p:cNvGrpSpPr/>
          <p:nvPr/>
        </p:nvGrpSpPr>
        <p:grpSpPr>
          <a:xfrm>
            <a:off x="246903" y="565822"/>
            <a:ext cx="2885400" cy="367800"/>
            <a:chOff x="246903" y="498447"/>
            <a:chExt cx="2885400" cy="367800"/>
          </a:xfrm>
        </p:grpSpPr>
        <p:sp>
          <p:nvSpPr>
            <p:cNvPr id="191" name="Google Shape;191;p21"/>
            <p:cNvSpPr/>
            <p:nvPr/>
          </p:nvSpPr>
          <p:spPr>
            <a:xfrm>
              <a:off x="246903" y="498447"/>
              <a:ext cx="28854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마키아</a:t>
              </a:r>
              <a:r>
                <a:rPr lang="en-US" sz="1800" dirty="0" err="1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벨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리즘</a:t>
              </a:r>
              <a:r>
                <a:rPr lang="en-US" sz="18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테스트</a:t>
              </a:r>
              <a:r>
                <a:rPr lang="en-US" sz="18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점수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192" name="Google Shape;192;p21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3" name="Google Shape;193;p21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" name="Google Shape;194;p21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 연구</a:t>
            </a: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388" y="1383701"/>
            <a:ext cx="10689573" cy="48748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7" name="Google Shape;197;p21"/>
          <p:cNvSpPr txBox="1"/>
          <p:nvPr/>
        </p:nvSpPr>
        <p:spPr>
          <a:xfrm>
            <a:off x="7858049" y="4343329"/>
            <a:ext cx="233513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sz="200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=&gt; </a:t>
            </a:r>
            <a:r>
              <a:rPr lang="ko-KR" altLang="en-US" sz="200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모두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(+)</a:t>
            </a:r>
            <a:r>
              <a:rPr lang="ko-KR" altLang="en-US" sz="200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로 변경</a:t>
            </a:r>
            <a:endParaRPr sz="2000" dirty="0">
              <a:solidFill>
                <a:srgbClr val="7055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865855" y="3954750"/>
            <a:ext cx="446167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(-)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부호인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secret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문항을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(+)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로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reverse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326;p31">
            <a:extLst>
              <a:ext uri="{FF2B5EF4-FFF2-40B4-BE49-F238E27FC236}">
                <a16:creationId xmlns:a16="http://schemas.microsoft.com/office/drawing/2014/main" xmlns="" id="{E1B3128E-34D0-4858-A1DE-61E8F510002D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xmlns="" id="{BDF52018-369B-4BDB-B999-6C288BFC4517}"/>
              </a:ext>
            </a:extLst>
          </p:cNvPr>
          <p:cNvSpPr/>
          <p:nvPr/>
        </p:nvSpPr>
        <p:spPr>
          <a:xfrm>
            <a:off x="5865792" y="4080387"/>
            <a:ext cx="406857" cy="688258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xmlns="" id="{E45347A2-EEE7-44CE-97AF-10E811124497}"/>
              </a:ext>
            </a:extLst>
          </p:cNvPr>
          <p:cNvSpPr/>
          <p:nvPr/>
        </p:nvSpPr>
        <p:spPr>
          <a:xfrm>
            <a:off x="6157851" y="4080387"/>
            <a:ext cx="415945" cy="688258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571475D9-301E-429B-9EB9-961B0B7C5669}"/>
              </a:ext>
            </a:extLst>
          </p:cNvPr>
          <p:cNvSpPr/>
          <p:nvPr/>
        </p:nvSpPr>
        <p:spPr>
          <a:xfrm>
            <a:off x="6865855" y="3678844"/>
            <a:ext cx="4302628" cy="1491343"/>
          </a:xfrm>
          <a:prstGeom prst="roundRect">
            <a:avLst/>
          </a:prstGeom>
          <a:noFill/>
          <a:ln w="28575">
            <a:solidFill>
              <a:srgbClr val="FFD966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custGeom>
                    <a:avLst/>
                    <a:gdLst>
                      <a:gd name="connsiteX0" fmla="*/ 0 w 4153887"/>
                      <a:gd name="connsiteY0" fmla="*/ 461398 h 2768333"/>
                      <a:gd name="connsiteX1" fmla="*/ 461398 w 4153887"/>
                      <a:gd name="connsiteY1" fmla="*/ 0 h 2768333"/>
                      <a:gd name="connsiteX2" fmla="*/ 3692489 w 4153887"/>
                      <a:gd name="connsiteY2" fmla="*/ 0 h 2768333"/>
                      <a:gd name="connsiteX3" fmla="*/ 4153887 w 4153887"/>
                      <a:gd name="connsiteY3" fmla="*/ 461398 h 2768333"/>
                      <a:gd name="connsiteX4" fmla="*/ 4153887 w 4153887"/>
                      <a:gd name="connsiteY4" fmla="*/ 2306935 h 2768333"/>
                      <a:gd name="connsiteX5" fmla="*/ 3692489 w 4153887"/>
                      <a:gd name="connsiteY5" fmla="*/ 2768333 h 2768333"/>
                      <a:gd name="connsiteX6" fmla="*/ 461398 w 4153887"/>
                      <a:gd name="connsiteY6" fmla="*/ 2768333 h 2768333"/>
                      <a:gd name="connsiteX7" fmla="*/ 0 w 4153887"/>
                      <a:gd name="connsiteY7" fmla="*/ 2306935 h 2768333"/>
                      <a:gd name="connsiteX8" fmla="*/ 0 w 4153887"/>
                      <a:gd name="connsiteY8" fmla="*/ 461398 h 276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153887" h="2768333" extrusionOk="0">
                        <a:moveTo>
                          <a:pt x="0" y="461398"/>
                        </a:moveTo>
                        <a:cubicBezTo>
                          <a:pt x="173" y="187759"/>
                          <a:pt x="220392" y="28358"/>
                          <a:pt x="461398" y="0"/>
                        </a:cubicBezTo>
                        <a:cubicBezTo>
                          <a:pt x="1928137" y="-66438"/>
                          <a:pt x="2763616" y="379"/>
                          <a:pt x="3692489" y="0"/>
                        </a:cubicBezTo>
                        <a:cubicBezTo>
                          <a:pt x="3900735" y="-10556"/>
                          <a:pt x="4161623" y="220632"/>
                          <a:pt x="4153887" y="461398"/>
                        </a:cubicBezTo>
                        <a:cubicBezTo>
                          <a:pt x="3988790" y="715263"/>
                          <a:pt x="4220652" y="1956476"/>
                          <a:pt x="4153887" y="2306935"/>
                        </a:cubicBezTo>
                        <a:cubicBezTo>
                          <a:pt x="4168854" y="2563732"/>
                          <a:pt x="3940152" y="2787833"/>
                          <a:pt x="3692489" y="2768333"/>
                        </a:cubicBezTo>
                        <a:cubicBezTo>
                          <a:pt x="2616017" y="2777885"/>
                          <a:pt x="1708377" y="2640418"/>
                          <a:pt x="461398" y="2768333"/>
                        </a:cubicBezTo>
                        <a:cubicBezTo>
                          <a:pt x="186870" y="2810230"/>
                          <a:pt x="505" y="2601692"/>
                          <a:pt x="0" y="2306935"/>
                        </a:cubicBezTo>
                        <a:cubicBezTo>
                          <a:pt x="-18079" y="1988335"/>
                          <a:pt x="145270" y="1259126"/>
                          <a:pt x="0" y="4613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195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2"/>
          <p:cNvGrpSpPr/>
          <p:nvPr/>
        </p:nvGrpSpPr>
        <p:grpSpPr>
          <a:xfrm>
            <a:off x="246903" y="565822"/>
            <a:ext cx="2885400" cy="367800"/>
            <a:chOff x="246903" y="498447"/>
            <a:chExt cx="2885400" cy="367800"/>
          </a:xfrm>
        </p:grpSpPr>
        <p:sp>
          <p:nvSpPr>
            <p:cNvPr id="205" name="Google Shape;205;p22"/>
            <p:cNvSpPr/>
            <p:nvPr/>
          </p:nvSpPr>
          <p:spPr>
            <a:xfrm>
              <a:off x="246903" y="498447"/>
              <a:ext cx="28854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마키아</a:t>
              </a:r>
              <a:r>
                <a:rPr lang="en-US" sz="1800" dirty="0" err="1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벨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리즘</a:t>
              </a:r>
              <a:r>
                <a:rPr lang="en-US" sz="18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테스트</a:t>
              </a:r>
              <a:r>
                <a:rPr lang="en-US" sz="18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점수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206" name="Google Shape;206;p22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07" name="Google Shape;207;p22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22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 연구</a:t>
            </a: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612225" y="4739750"/>
            <a:ext cx="397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sz="120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모두 양수로 바꿔주기 성공!</a:t>
            </a:r>
            <a:endParaRPr sz="180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6471800" y="4084350"/>
            <a:ext cx="56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-부호인 secret 문항을 reverse 처리하기</a:t>
            </a:r>
            <a:endParaRPr sz="180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5469300" y="4295025"/>
            <a:ext cx="877800" cy="7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713" y="1334325"/>
            <a:ext cx="10510570" cy="47102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14" name="Google Shape;214;p22"/>
          <p:cNvSpPr/>
          <p:nvPr/>
        </p:nvSpPr>
        <p:spPr>
          <a:xfrm>
            <a:off x="1775422" y="2208343"/>
            <a:ext cx="5965200" cy="709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2532525" y="3675525"/>
            <a:ext cx="594000" cy="211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7278956" y="3734548"/>
            <a:ext cx="3986500" cy="36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0~100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사이의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마키아벨리즘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스코어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Google Shape;326;p31">
            <a:extLst>
              <a:ext uri="{FF2B5EF4-FFF2-40B4-BE49-F238E27FC236}">
                <a16:creationId xmlns:a16="http://schemas.microsoft.com/office/drawing/2014/main" xmlns="" id="{D67399A6-00AB-43AA-8EDF-504C082B7C69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xmlns="" id="{4E6A8ECA-10A0-4892-B5BA-3158FEFDC7AC}"/>
              </a:ext>
            </a:extLst>
          </p:cNvPr>
          <p:cNvSpPr/>
          <p:nvPr/>
        </p:nvSpPr>
        <p:spPr>
          <a:xfrm>
            <a:off x="5865792" y="4080387"/>
            <a:ext cx="406857" cy="688258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xmlns="" id="{DB47EFFD-429E-436B-8E88-ABA1E120B4BE}"/>
              </a:ext>
            </a:extLst>
          </p:cNvPr>
          <p:cNvSpPr/>
          <p:nvPr/>
        </p:nvSpPr>
        <p:spPr>
          <a:xfrm>
            <a:off x="6157851" y="4080387"/>
            <a:ext cx="415945" cy="688258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04EE5F52-C480-41B0-A981-123519FCC72F}"/>
              </a:ext>
            </a:extLst>
          </p:cNvPr>
          <p:cNvSpPr/>
          <p:nvPr/>
        </p:nvSpPr>
        <p:spPr>
          <a:xfrm>
            <a:off x="6865855" y="3734634"/>
            <a:ext cx="4313774" cy="461528"/>
          </a:xfrm>
          <a:prstGeom prst="roundRect">
            <a:avLst/>
          </a:prstGeom>
          <a:noFill/>
          <a:ln w="28575">
            <a:solidFill>
              <a:srgbClr val="FFD966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custGeom>
                    <a:avLst/>
                    <a:gdLst>
                      <a:gd name="connsiteX0" fmla="*/ 0 w 4153887"/>
                      <a:gd name="connsiteY0" fmla="*/ 461398 h 2768333"/>
                      <a:gd name="connsiteX1" fmla="*/ 461398 w 4153887"/>
                      <a:gd name="connsiteY1" fmla="*/ 0 h 2768333"/>
                      <a:gd name="connsiteX2" fmla="*/ 3692489 w 4153887"/>
                      <a:gd name="connsiteY2" fmla="*/ 0 h 2768333"/>
                      <a:gd name="connsiteX3" fmla="*/ 4153887 w 4153887"/>
                      <a:gd name="connsiteY3" fmla="*/ 461398 h 2768333"/>
                      <a:gd name="connsiteX4" fmla="*/ 4153887 w 4153887"/>
                      <a:gd name="connsiteY4" fmla="*/ 2306935 h 2768333"/>
                      <a:gd name="connsiteX5" fmla="*/ 3692489 w 4153887"/>
                      <a:gd name="connsiteY5" fmla="*/ 2768333 h 2768333"/>
                      <a:gd name="connsiteX6" fmla="*/ 461398 w 4153887"/>
                      <a:gd name="connsiteY6" fmla="*/ 2768333 h 2768333"/>
                      <a:gd name="connsiteX7" fmla="*/ 0 w 4153887"/>
                      <a:gd name="connsiteY7" fmla="*/ 2306935 h 2768333"/>
                      <a:gd name="connsiteX8" fmla="*/ 0 w 4153887"/>
                      <a:gd name="connsiteY8" fmla="*/ 461398 h 276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153887" h="2768333" extrusionOk="0">
                        <a:moveTo>
                          <a:pt x="0" y="461398"/>
                        </a:moveTo>
                        <a:cubicBezTo>
                          <a:pt x="173" y="187759"/>
                          <a:pt x="220392" y="28358"/>
                          <a:pt x="461398" y="0"/>
                        </a:cubicBezTo>
                        <a:cubicBezTo>
                          <a:pt x="1928137" y="-66438"/>
                          <a:pt x="2763616" y="379"/>
                          <a:pt x="3692489" y="0"/>
                        </a:cubicBezTo>
                        <a:cubicBezTo>
                          <a:pt x="3900735" y="-10556"/>
                          <a:pt x="4161623" y="220632"/>
                          <a:pt x="4153887" y="461398"/>
                        </a:cubicBezTo>
                        <a:cubicBezTo>
                          <a:pt x="3988790" y="715263"/>
                          <a:pt x="4220652" y="1956476"/>
                          <a:pt x="4153887" y="2306935"/>
                        </a:cubicBezTo>
                        <a:cubicBezTo>
                          <a:pt x="4168854" y="2563732"/>
                          <a:pt x="3940152" y="2787833"/>
                          <a:pt x="3692489" y="2768333"/>
                        </a:cubicBezTo>
                        <a:cubicBezTo>
                          <a:pt x="2616017" y="2777885"/>
                          <a:pt x="1708377" y="2640418"/>
                          <a:pt x="461398" y="2768333"/>
                        </a:cubicBezTo>
                        <a:cubicBezTo>
                          <a:pt x="186870" y="2810230"/>
                          <a:pt x="505" y="2601692"/>
                          <a:pt x="0" y="2306935"/>
                        </a:cubicBezTo>
                        <a:cubicBezTo>
                          <a:pt x="-18079" y="1988335"/>
                          <a:pt x="145270" y="1259126"/>
                          <a:pt x="0" y="4613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01582E09-4229-4E94-98C7-E42A6B738292}"/>
              </a:ext>
            </a:extLst>
          </p:cNvPr>
          <p:cNvSpPr/>
          <p:nvPr/>
        </p:nvSpPr>
        <p:spPr>
          <a:xfrm>
            <a:off x="6865855" y="4577648"/>
            <a:ext cx="4313774" cy="1215877"/>
          </a:xfrm>
          <a:prstGeom prst="roundRect">
            <a:avLst/>
          </a:prstGeom>
          <a:noFill/>
          <a:ln w="28575">
            <a:solidFill>
              <a:srgbClr val="FFD966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custGeom>
                    <a:avLst/>
                    <a:gdLst>
                      <a:gd name="connsiteX0" fmla="*/ 0 w 4153887"/>
                      <a:gd name="connsiteY0" fmla="*/ 461398 h 2768333"/>
                      <a:gd name="connsiteX1" fmla="*/ 461398 w 4153887"/>
                      <a:gd name="connsiteY1" fmla="*/ 0 h 2768333"/>
                      <a:gd name="connsiteX2" fmla="*/ 3692489 w 4153887"/>
                      <a:gd name="connsiteY2" fmla="*/ 0 h 2768333"/>
                      <a:gd name="connsiteX3" fmla="*/ 4153887 w 4153887"/>
                      <a:gd name="connsiteY3" fmla="*/ 461398 h 2768333"/>
                      <a:gd name="connsiteX4" fmla="*/ 4153887 w 4153887"/>
                      <a:gd name="connsiteY4" fmla="*/ 2306935 h 2768333"/>
                      <a:gd name="connsiteX5" fmla="*/ 3692489 w 4153887"/>
                      <a:gd name="connsiteY5" fmla="*/ 2768333 h 2768333"/>
                      <a:gd name="connsiteX6" fmla="*/ 461398 w 4153887"/>
                      <a:gd name="connsiteY6" fmla="*/ 2768333 h 2768333"/>
                      <a:gd name="connsiteX7" fmla="*/ 0 w 4153887"/>
                      <a:gd name="connsiteY7" fmla="*/ 2306935 h 2768333"/>
                      <a:gd name="connsiteX8" fmla="*/ 0 w 4153887"/>
                      <a:gd name="connsiteY8" fmla="*/ 461398 h 276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153887" h="2768333" extrusionOk="0">
                        <a:moveTo>
                          <a:pt x="0" y="461398"/>
                        </a:moveTo>
                        <a:cubicBezTo>
                          <a:pt x="173" y="187759"/>
                          <a:pt x="220392" y="28358"/>
                          <a:pt x="461398" y="0"/>
                        </a:cubicBezTo>
                        <a:cubicBezTo>
                          <a:pt x="1928137" y="-66438"/>
                          <a:pt x="2763616" y="379"/>
                          <a:pt x="3692489" y="0"/>
                        </a:cubicBezTo>
                        <a:cubicBezTo>
                          <a:pt x="3900735" y="-10556"/>
                          <a:pt x="4161623" y="220632"/>
                          <a:pt x="4153887" y="461398"/>
                        </a:cubicBezTo>
                        <a:cubicBezTo>
                          <a:pt x="3988790" y="715263"/>
                          <a:pt x="4220652" y="1956476"/>
                          <a:pt x="4153887" y="2306935"/>
                        </a:cubicBezTo>
                        <a:cubicBezTo>
                          <a:pt x="4168854" y="2563732"/>
                          <a:pt x="3940152" y="2787833"/>
                          <a:pt x="3692489" y="2768333"/>
                        </a:cubicBezTo>
                        <a:cubicBezTo>
                          <a:pt x="2616017" y="2777885"/>
                          <a:pt x="1708377" y="2640418"/>
                          <a:pt x="461398" y="2768333"/>
                        </a:cubicBezTo>
                        <a:cubicBezTo>
                          <a:pt x="186870" y="2810230"/>
                          <a:pt x="505" y="2601692"/>
                          <a:pt x="0" y="2306935"/>
                        </a:cubicBezTo>
                        <a:cubicBezTo>
                          <a:pt x="-18079" y="1988335"/>
                          <a:pt x="145270" y="1259126"/>
                          <a:pt x="0" y="4613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Google Shape;217;p22">
            <a:extLst>
              <a:ext uri="{FF2B5EF4-FFF2-40B4-BE49-F238E27FC236}">
                <a16:creationId xmlns:a16="http://schemas.microsoft.com/office/drawing/2014/main" xmlns="" id="{6BBD4C56-E955-4F70-AEAF-D1D9CD79A67C}"/>
              </a:ext>
            </a:extLst>
          </p:cNvPr>
          <p:cNvSpPr txBox="1"/>
          <p:nvPr/>
        </p:nvSpPr>
        <p:spPr>
          <a:xfrm>
            <a:off x="6855166" y="4787848"/>
            <a:ext cx="4558467" cy="126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Mach_Score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가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높을수록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계산적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신중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Mach_Score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낮을수록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정직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공감능력 높음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D187D62-AE09-489D-B30F-2417FABB4774}"/>
              </a:ext>
            </a:extLst>
          </p:cNvPr>
          <p:cNvSpPr/>
          <p:nvPr/>
        </p:nvSpPr>
        <p:spPr>
          <a:xfrm>
            <a:off x="8485354" y="4928797"/>
            <a:ext cx="865474" cy="16410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07A1160-99B1-4991-B0CB-4B5926DAB428}"/>
              </a:ext>
            </a:extLst>
          </p:cNvPr>
          <p:cNvSpPr/>
          <p:nvPr/>
        </p:nvSpPr>
        <p:spPr>
          <a:xfrm>
            <a:off x="8485354" y="5200918"/>
            <a:ext cx="865474" cy="1620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3B18191-09E3-4AC0-B124-9BC61016829A}"/>
              </a:ext>
            </a:extLst>
          </p:cNvPr>
          <p:cNvSpPr/>
          <p:nvPr/>
        </p:nvSpPr>
        <p:spPr>
          <a:xfrm>
            <a:off x="8794001" y="3874877"/>
            <a:ext cx="1932226" cy="16239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0692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1704975"/>
            <a:ext cx="11087100" cy="374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oogle Shape;222;p23"/>
          <p:cNvGrpSpPr/>
          <p:nvPr/>
        </p:nvGrpSpPr>
        <p:grpSpPr>
          <a:xfrm>
            <a:off x="246894" y="565825"/>
            <a:ext cx="4996200" cy="367800"/>
            <a:chOff x="246894" y="498450"/>
            <a:chExt cx="4996200" cy="367800"/>
          </a:xfrm>
        </p:grpSpPr>
        <p:sp>
          <p:nvSpPr>
            <p:cNvPr id="223" name="Google Shape;223;p23"/>
            <p:cNvSpPr/>
            <p:nvPr/>
          </p:nvSpPr>
          <p:spPr>
            <a:xfrm>
              <a:off x="246894" y="498450"/>
              <a:ext cx="4996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   데이터 설명</a:t>
              </a:r>
              <a:r>
                <a:rPr lang="en-US" sz="180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: 변수그룹2. TIPI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224" name="Google Shape;224;p23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25" name="Google Shape;225;p23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23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3BA0622A-8820-497E-9551-D2F6EC510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4559625"/>
              </p:ext>
            </p:extLst>
          </p:nvPr>
        </p:nvGraphicFramePr>
        <p:xfrm>
          <a:off x="752475" y="1739900"/>
          <a:ext cx="1080135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활발하고 열심히 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따지기를 좋아하고 다투기를 좋아하는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믿음직스럽고 자기관리가 가능한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4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불안하고 화를 잘 내는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5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새로운 경험을 마다하지 않으며 여러 가지로 생각해보는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6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내향적이고 조용한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7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동정심이 많고 다정한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8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계획적이지 않고 조심성 없는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9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침착하고 기분이 안정된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10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변화를 싫어하며 창의적이지 않은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0EA2CA15-DA84-4B04-9B14-EC076714A26A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44C7BD8-95FA-4A12-8BF5-AF199CB69707}"/>
              </a:ext>
            </a:extLst>
          </p:cNvPr>
          <p:cNvSpPr/>
          <p:nvPr/>
        </p:nvSpPr>
        <p:spPr>
          <a:xfrm>
            <a:off x="609600" y="1704975"/>
            <a:ext cx="11168743" cy="3743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FF6C20-52B6-4D96-8763-D63068B7B40A}"/>
              </a:ext>
            </a:extLst>
          </p:cNvPr>
          <p:cNvSpPr txBox="1"/>
          <p:nvPr/>
        </p:nvSpPr>
        <p:spPr>
          <a:xfrm>
            <a:off x="468086" y="1240971"/>
            <a:ext cx="578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10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문항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요인으로 구성 </a:t>
            </a:r>
          </a:p>
        </p:txBody>
      </p:sp>
    </p:spTree>
    <p:extLst>
      <p:ext uri="{BB962C8B-B14F-4D97-AF65-F5344CB8AC3E}">
        <p14:creationId xmlns:p14="http://schemas.microsoft.com/office/powerpoint/2010/main" xmlns="" val="159075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1704975"/>
            <a:ext cx="11087100" cy="374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oogle Shape;222;p23"/>
          <p:cNvGrpSpPr/>
          <p:nvPr/>
        </p:nvGrpSpPr>
        <p:grpSpPr>
          <a:xfrm>
            <a:off x="246894" y="565825"/>
            <a:ext cx="4996200" cy="367800"/>
            <a:chOff x="246894" y="498450"/>
            <a:chExt cx="4996200" cy="367800"/>
          </a:xfrm>
        </p:grpSpPr>
        <p:sp>
          <p:nvSpPr>
            <p:cNvPr id="223" name="Google Shape;223;p23"/>
            <p:cNvSpPr/>
            <p:nvPr/>
          </p:nvSpPr>
          <p:spPr>
            <a:xfrm>
              <a:off x="246894" y="498450"/>
              <a:ext cx="4996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   데이터 설명</a:t>
              </a:r>
              <a:r>
                <a:rPr lang="en-US" sz="180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: 변수그룹2. TIPI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224" name="Google Shape;224;p23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25" name="Google Shape;225;p23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23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3BA0622A-8820-497E-9551-D2F6EC510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40308056"/>
              </p:ext>
            </p:extLst>
          </p:nvPr>
        </p:nvGraphicFramePr>
        <p:xfrm>
          <a:off x="752475" y="1739900"/>
          <a:ext cx="1080135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활발하고 열심히 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따지기를 좋아하고 다투기를 좋아하는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믿음직스럽고 자기관리가 가능한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4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불안하고 화를 잘 내는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5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새로운 경험을 마다하지 않으며 여러 가지로 생각해보는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6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내향적이고 조용한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7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동정심이 많고 다정한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8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계획적이지 않고 조심성 없는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9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침착하고 기분이 안정된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10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변화를 싫어하며 창의적이지 않은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0EA2CA15-DA84-4B04-9B14-EC076714A26A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6" name="Google Shape;215;p22">
            <a:extLst>
              <a:ext uri="{FF2B5EF4-FFF2-40B4-BE49-F238E27FC236}">
                <a16:creationId xmlns:a16="http://schemas.microsoft.com/office/drawing/2014/main" xmlns="" id="{5D76479C-A5A9-4A27-9D17-ED1BBFC949FF}"/>
              </a:ext>
            </a:extLst>
          </p:cNvPr>
          <p:cNvSpPr/>
          <p:nvPr/>
        </p:nvSpPr>
        <p:spPr>
          <a:xfrm>
            <a:off x="752475" y="1726893"/>
            <a:ext cx="5928081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Google Shape;215;p22">
            <a:extLst>
              <a:ext uri="{FF2B5EF4-FFF2-40B4-BE49-F238E27FC236}">
                <a16:creationId xmlns:a16="http://schemas.microsoft.com/office/drawing/2014/main" xmlns="" id="{72D9874F-6AE8-4FF6-ACA9-0E51E9131085}"/>
              </a:ext>
            </a:extLst>
          </p:cNvPr>
          <p:cNvSpPr/>
          <p:nvPr/>
        </p:nvSpPr>
        <p:spPr>
          <a:xfrm>
            <a:off x="782984" y="3576637"/>
            <a:ext cx="5928081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0BE41A69-A217-435D-8804-B846BB29ECDF}"/>
              </a:ext>
            </a:extLst>
          </p:cNvPr>
          <p:cNvGrpSpPr/>
          <p:nvPr/>
        </p:nvGrpSpPr>
        <p:grpSpPr>
          <a:xfrm>
            <a:off x="7340578" y="1864152"/>
            <a:ext cx="1848050" cy="2010979"/>
            <a:chOff x="7671335" y="2531444"/>
            <a:chExt cx="1848050" cy="2010979"/>
          </a:xfrm>
        </p:grpSpPr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xmlns="" id="{8B092E64-AB5F-4995-B97F-AC31A7A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7671335" y="2531444"/>
              <a:ext cx="1848050" cy="897556"/>
            </a:xfrm>
            <a:prstGeom prst="bentConnector3">
              <a:avLst/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xmlns="" id="{E0E7B295-35EE-40EF-97CC-1127D820E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35" y="3429000"/>
              <a:ext cx="1848050" cy="111342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A6C85FE-BE59-477A-B211-31E23910B9E6}"/>
              </a:ext>
            </a:extLst>
          </p:cNvPr>
          <p:cNvSpPr txBox="1"/>
          <p:nvPr/>
        </p:nvSpPr>
        <p:spPr>
          <a:xfrm>
            <a:off x="9341626" y="2577042"/>
            <a:ext cx="2663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외향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성 = (1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+ 6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)/2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2F5442F-DC4F-4863-BA8E-F15BFB8C5D1E}"/>
              </a:ext>
            </a:extLst>
          </p:cNvPr>
          <p:cNvSpPr/>
          <p:nvPr/>
        </p:nvSpPr>
        <p:spPr>
          <a:xfrm>
            <a:off x="609600" y="1704975"/>
            <a:ext cx="11168743" cy="3743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494CCC-E339-4814-9F75-402D85A9B1ED}"/>
              </a:ext>
            </a:extLst>
          </p:cNvPr>
          <p:cNvSpPr txBox="1"/>
          <p:nvPr/>
        </p:nvSpPr>
        <p:spPr>
          <a:xfrm>
            <a:off x="468086" y="1240971"/>
            <a:ext cx="578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10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문항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요인으로 구성 </a:t>
            </a:r>
          </a:p>
        </p:txBody>
      </p:sp>
    </p:spTree>
    <p:extLst>
      <p:ext uri="{BB962C8B-B14F-4D97-AF65-F5344CB8AC3E}">
        <p14:creationId xmlns:p14="http://schemas.microsoft.com/office/powerpoint/2010/main" xmlns="" val="163464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1704975"/>
            <a:ext cx="11087100" cy="374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oogle Shape;222;p23"/>
          <p:cNvGrpSpPr/>
          <p:nvPr/>
        </p:nvGrpSpPr>
        <p:grpSpPr>
          <a:xfrm>
            <a:off x="246894" y="565825"/>
            <a:ext cx="4996200" cy="367800"/>
            <a:chOff x="246894" y="498450"/>
            <a:chExt cx="4996200" cy="367800"/>
          </a:xfrm>
        </p:grpSpPr>
        <p:sp>
          <p:nvSpPr>
            <p:cNvPr id="223" name="Google Shape;223;p23"/>
            <p:cNvSpPr/>
            <p:nvPr/>
          </p:nvSpPr>
          <p:spPr>
            <a:xfrm>
              <a:off x="246894" y="498450"/>
              <a:ext cx="4996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   데이터 설명</a:t>
              </a:r>
              <a:r>
                <a:rPr lang="en-US" sz="180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: 변수그룹2. TIPI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224" name="Google Shape;224;p23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25" name="Google Shape;225;p23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23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3BA0622A-8820-497E-9551-D2F6EC510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9038798"/>
              </p:ext>
            </p:extLst>
          </p:nvPr>
        </p:nvGraphicFramePr>
        <p:xfrm>
          <a:off x="752475" y="1739900"/>
          <a:ext cx="1080135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활발하고 열심히 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따지기를 좋아하고 다투기를 좋아하는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믿음직스럽고 자기관리가 가능한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4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불안하고 화를 잘 내는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5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새로운 경험을 마다하지 않으며 여러 가지로 생각해보는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6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내향적이고 조용한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7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동정심이 많고 다정한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8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계획적이지 않고 조심성 없는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9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침착하고 기분이 안정된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10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변화를 싫어하며 창의적이지 않은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0EA2CA15-DA84-4B04-9B14-EC076714A26A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6" name="Google Shape;215;p22">
            <a:extLst>
              <a:ext uri="{FF2B5EF4-FFF2-40B4-BE49-F238E27FC236}">
                <a16:creationId xmlns:a16="http://schemas.microsoft.com/office/drawing/2014/main" xmlns="" id="{5D76479C-A5A9-4A27-9D17-ED1BBFC949FF}"/>
              </a:ext>
            </a:extLst>
          </p:cNvPr>
          <p:cNvSpPr/>
          <p:nvPr/>
        </p:nvSpPr>
        <p:spPr>
          <a:xfrm>
            <a:off x="752474" y="2109338"/>
            <a:ext cx="5928081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Google Shape;215;p22">
            <a:extLst>
              <a:ext uri="{FF2B5EF4-FFF2-40B4-BE49-F238E27FC236}">
                <a16:creationId xmlns:a16="http://schemas.microsoft.com/office/drawing/2014/main" xmlns="" id="{72D9874F-6AE8-4FF6-ACA9-0E51E9131085}"/>
              </a:ext>
            </a:extLst>
          </p:cNvPr>
          <p:cNvSpPr/>
          <p:nvPr/>
        </p:nvSpPr>
        <p:spPr>
          <a:xfrm>
            <a:off x="752474" y="3951356"/>
            <a:ext cx="5928081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A6C85FE-BE59-477A-B211-31E23910B9E6}"/>
              </a:ext>
            </a:extLst>
          </p:cNvPr>
          <p:cNvSpPr txBox="1"/>
          <p:nvPr/>
        </p:nvSpPr>
        <p:spPr>
          <a:xfrm>
            <a:off x="9052423" y="2987070"/>
            <a:ext cx="3139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친화성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= (7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+ 2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)/2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46681BC-0EA4-4E57-96AB-9E7595432650}"/>
              </a:ext>
            </a:extLst>
          </p:cNvPr>
          <p:cNvSpPr/>
          <p:nvPr/>
        </p:nvSpPr>
        <p:spPr>
          <a:xfrm>
            <a:off x="609600" y="1704975"/>
            <a:ext cx="11168743" cy="3743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FB79C3-72AF-423C-80D7-7EEC219C4D27}"/>
              </a:ext>
            </a:extLst>
          </p:cNvPr>
          <p:cNvSpPr txBox="1"/>
          <p:nvPr/>
        </p:nvSpPr>
        <p:spPr>
          <a:xfrm>
            <a:off x="468086" y="1240971"/>
            <a:ext cx="578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10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문항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요인으로 구성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E1092AA4-941B-4AE8-8795-8D9F8E363C90}"/>
              </a:ext>
            </a:extLst>
          </p:cNvPr>
          <p:cNvGrpSpPr/>
          <p:nvPr/>
        </p:nvGrpSpPr>
        <p:grpSpPr>
          <a:xfrm>
            <a:off x="7056787" y="2305954"/>
            <a:ext cx="1848050" cy="1917704"/>
            <a:chOff x="7671335" y="2531444"/>
            <a:chExt cx="1848050" cy="2010979"/>
          </a:xfrm>
        </p:grpSpPr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xmlns="" id="{B03CB922-3AAD-4A0B-BB65-03AF248435CA}"/>
                </a:ext>
              </a:extLst>
            </p:cNvPr>
            <p:cNvCxnSpPr>
              <a:cxnSpLocks/>
            </p:cNvCxnSpPr>
            <p:nvPr/>
          </p:nvCxnSpPr>
          <p:spPr>
            <a:xfrm>
              <a:off x="7671335" y="2531444"/>
              <a:ext cx="1848050" cy="897556"/>
            </a:xfrm>
            <a:prstGeom prst="bentConnector3">
              <a:avLst/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xmlns="" id="{563B5D72-BC70-4812-8E0D-3BABAFC140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35" y="3429000"/>
              <a:ext cx="1848050" cy="111342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95363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1704975"/>
            <a:ext cx="11087100" cy="374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oogle Shape;222;p23"/>
          <p:cNvGrpSpPr/>
          <p:nvPr/>
        </p:nvGrpSpPr>
        <p:grpSpPr>
          <a:xfrm>
            <a:off x="246894" y="565825"/>
            <a:ext cx="4996200" cy="367800"/>
            <a:chOff x="246894" y="498450"/>
            <a:chExt cx="4996200" cy="367800"/>
          </a:xfrm>
        </p:grpSpPr>
        <p:sp>
          <p:nvSpPr>
            <p:cNvPr id="223" name="Google Shape;223;p23"/>
            <p:cNvSpPr/>
            <p:nvPr/>
          </p:nvSpPr>
          <p:spPr>
            <a:xfrm>
              <a:off x="246894" y="498450"/>
              <a:ext cx="4996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   데이터 설명</a:t>
              </a:r>
              <a:r>
                <a:rPr lang="en-US" sz="180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: 변수그룹2. TIPI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224" name="Google Shape;224;p23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25" name="Google Shape;225;p23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23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3BA0622A-8820-497E-9551-D2F6EC51068D}"/>
              </a:ext>
            </a:extLst>
          </p:cNvPr>
          <p:cNvGraphicFramePr>
            <a:graphicFrameLocks noGrp="1"/>
          </p:cNvGraphicFramePr>
          <p:nvPr/>
        </p:nvGraphicFramePr>
        <p:xfrm>
          <a:off x="752475" y="1739900"/>
          <a:ext cx="1080135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활발하고 열심히 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따지기를 좋아하고 다투기를 좋아하는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믿음직스럽고 자기관리가 가능한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4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불안하고 화를 잘 내는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5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새로운 경험을 마다하지 않으며 여러 가지로 생각해보는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6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내향적이고 조용한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7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동정심이 많고 다정한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8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계획적이지 않고 조심성 없는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9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침착하고 기분이 안정된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10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변화를 싫어하며 창의적이지 않은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0EA2CA15-DA84-4B04-9B14-EC076714A26A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6" name="Google Shape;215;p22">
            <a:extLst>
              <a:ext uri="{FF2B5EF4-FFF2-40B4-BE49-F238E27FC236}">
                <a16:creationId xmlns:a16="http://schemas.microsoft.com/office/drawing/2014/main" xmlns="" id="{5D76479C-A5A9-4A27-9D17-ED1BBFC949FF}"/>
              </a:ext>
            </a:extLst>
          </p:cNvPr>
          <p:cNvSpPr/>
          <p:nvPr/>
        </p:nvSpPr>
        <p:spPr>
          <a:xfrm>
            <a:off x="752474" y="2454413"/>
            <a:ext cx="5928081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Google Shape;215;p22">
            <a:extLst>
              <a:ext uri="{FF2B5EF4-FFF2-40B4-BE49-F238E27FC236}">
                <a16:creationId xmlns:a16="http://schemas.microsoft.com/office/drawing/2014/main" xmlns="" id="{72D9874F-6AE8-4FF6-ACA9-0E51E9131085}"/>
              </a:ext>
            </a:extLst>
          </p:cNvPr>
          <p:cNvSpPr/>
          <p:nvPr/>
        </p:nvSpPr>
        <p:spPr>
          <a:xfrm>
            <a:off x="781350" y="4345808"/>
            <a:ext cx="5928081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A6C85FE-BE59-477A-B211-31E23910B9E6}"/>
              </a:ext>
            </a:extLst>
          </p:cNvPr>
          <p:cNvSpPr txBox="1"/>
          <p:nvPr/>
        </p:nvSpPr>
        <p:spPr>
          <a:xfrm>
            <a:off x="9027181" y="3339926"/>
            <a:ext cx="2526644" cy="382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성실성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= (3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+ 8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)/2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F4052F2-FDEF-4E79-A773-C51D4F4BF468}"/>
              </a:ext>
            </a:extLst>
          </p:cNvPr>
          <p:cNvSpPr/>
          <p:nvPr/>
        </p:nvSpPr>
        <p:spPr>
          <a:xfrm>
            <a:off x="609600" y="1704975"/>
            <a:ext cx="11168743" cy="3743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388F35-4D75-4F35-982D-398E26312EB3}"/>
              </a:ext>
            </a:extLst>
          </p:cNvPr>
          <p:cNvSpPr txBox="1"/>
          <p:nvPr/>
        </p:nvSpPr>
        <p:spPr>
          <a:xfrm>
            <a:off x="468086" y="1240971"/>
            <a:ext cx="578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10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문항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요인으로 구성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09D267B6-8334-4D2E-A0D7-F9BB4DD93EEF}"/>
              </a:ext>
            </a:extLst>
          </p:cNvPr>
          <p:cNvGrpSpPr/>
          <p:nvPr/>
        </p:nvGrpSpPr>
        <p:grpSpPr>
          <a:xfrm>
            <a:off x="6929843" y="2689029"/>
            <a:ext cx="1848050" cy="1872086"/>
            <a:chOff x="7671335" y="2531444"/>
            <a:chExt cx="1848050" cy="2010979"/>
          </a:xfrm>
        </p:grpSpPr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xmlns="" id="{BBDA7D27-65A3-4117-B75C-47CF086290FF}"/>
                </a:ext>
              </a:extLst>
            </p:cNvPr>
            <p:cNvCxnSpPr>
              <a:cxnSpLocks/>
            </p:cNvCxnSpPr>
            <p:nvPr/>
          </p:nvCxnSpPr>
          <p:spPr>
            <a:xfrm>
              <a:off x="7671335" y="2531444"/>
              <a:ext cx="1848050" cy="897556"/>
            </a:xfrm>
            <a:prstGeom prst="bentConnector3">
              <a:avLst/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xmlns="" id="{DB68F95B-4A78-4A92-9C9C-034B66305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35" y="3429000"/>
              <a:ext cx="1848050" cy="111342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3868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1704975"/>
            <a:ext cx="11087100" cy="374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oogle Shape;222;p23"/>
          <p:cNvGrpSpPr/>
          <p:nvPr/>
        </p:nvGrpSpPr>
        <p:grpSpPr>
          <a:xfrm>
            <a:off x="246894" y="565825"/>
            <a:ext cx="4996200" cy="367800"/>
            <a:chOff x="246894" y="498450"/>
            <a:chExt cx="4996200" cy="367800"/>
          </a:xfrm>
        </p:grpSpPr>
        <p:sp>
          <p:nvSpPr>
            <p:cNvPr id="223" name="Google Shape;223;p23"/>
            <p:cNvSpPr/>
            <p:nvPr/>
          </p:nvSpPr>
          <p:spPr>
            <a:xfrm>
              <a:off x="246894" y="498450"/>
              <a:ext cx="4996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   데이터 설명</a:t>
              </a:r>
              <a:r>
                <a:rPr lang="en-US" sz="180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: 변수그룹2. TIPI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224" name="Google Shape;224;p23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25" name="Google Shape;225;p23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23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3BA0622A-8820-497E-9551-D2F6EC510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2277599"/>
              </p:ext>
            </p:extLst>
          </p:nvPr>
        </p:nvGraphicFramePr>
        <p:xfrm>
          <a:off x="752475" y="1739900"/>
          <a:ext cx="1080135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활발하고 열심히 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따지기를 좋아하고 다투기를 좋아하는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믿음직스럽고 자기관리가 가능한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4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불안하고 화를 잘 내는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5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새로운 경험을 마다하지 않으며 여러 가지로 생각해보는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6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내향적이고 조용한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7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동정심이 많고 다정한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8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계획적이지 않고 조심성 없는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9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침착하고 기분이 안정된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10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변화를 싫어하며 창의적이지 않은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0EA2CA15-DA84-4B04-9B14-EC076714A26A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6" name="Google Shape;215;p22">
            <a:extLst>
              <a:ext uri="{FF2B5EF4-FFF2-40B4-BE49-F238E27FC236}">
                <a16:creationId xmlns:a16="http://schemas.microsoft.com/office/drawing/2014/main" xmlns="" id="{5D76479C-A5A9-4A27-9D17-ED1BBFC949FF}"/>
              </a:ext>
            </a:extLst>
          </p:cNvPr>
          <p:cNvSpPr/>
          <p:nvPr/>
        </p:nvSpPr>
        <p:spPr>
          <a:xfrm>
            <a:off x="752473" y="2831537"/>
            <a:ext cx="5928081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Google Shape;215;p22">
            <a:extLst>
              <a:ext uri="{FF2B5EF4-FFF2-40B4-BE49-F238E27FC236}">
                <a16:creationId xmlns:a16="http://schemas.microsoft.com/office/drawing/2014/main" xmlns="" id="{72D9874F-6AE8-4FF6-ACA9-0E51E9131085}"/>
              </a:ext>
            </a:extLst>
          </p:cNvPr>
          <p:cNvSpPr/>
          <p:nvPr/>
        </p:nvSpPr>
        <p:spPr>
          <a:xfrm>
            <a:off x="752473" y="4663441"/>
            <a:ext cx="5928081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0BE41A69-A217-435D-8804-B846BB29ECDF}"/>
              </a:ext>
            </a:extLst>
          </p:cNvPr>
          <p:cNvGrpSpPr/>
          <p:nvPr/>
        </p:nvGrpSpPr>
        <p:grpSpPr>
          <a:xfrm>
            <a:off x="7492215" y="2964581"/>
            <a:ext cx="1238128" cy="2002055"/>
            <a:chOff x="7671335" y="2531444"/>
            <a:chExt cx="1238128" cy="2010979"/>
          </a:xfrm>
        </p:grpSpPr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xmlns="" id="{8B092E64-AB5F-4995-B97F-AC31A7A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7671335" y="2531444"/>
              <a:ext cx="1238128" cy="897556"/>
            </a:xfrm>
            <a:prstGeom prst="bentConnector3">
              <a:avLst/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xmlns="" id="{E0E7B295-35EE-40EF-97CC-1127D820E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35" y="3429000"/>
              <a:ext cx="1238128" cy="111342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A6C85FE-BE59-477A-B211-31E23910B9E6}"/>
              </a:ext>
            </a:extLst>
          </p:cNvPr>
          <p:cNvSpPr txBox="1"/>
          <p:nvPr/>
        </p:nvSpPr>
        <p:spPr>
          <a:xfrm>
            <a:off x="8785478" y="3673488"/>
            <a:ext cx="3054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정서적 안정성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= (9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+ 4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C4A2BA4-906C-4DDA-9FB2-D47D93A310B1}"/>
              </a:ext>
            </a:extLst>
          </p:cNvPr>
          <p:cNvSpPr/>
          <p:nvPr/>
        </p:nvSpPr>
        <p:spPr>
          <a:xfrm>
            <a:off x="609600" y="1704975"/>
            <a:ext cx="11168743" cy="3743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0D6C2F-2776-41F5-8734-0E00205FF796}"/>
              </a:ext>
            </a:extLst>
          </p:cNvPr>
          <p:cNvSpPr txBox="1"/>
          <p:nvPr/>
        </p:nvSpPr>
        <p:spPr>
          <a:xfrm>
            <a:off x="468086" y="1240971"/>
            <a:ext cx="578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10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문항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요인으로 구성 </a:t>
            </a:r>
          </a:p>
        </p:txBody>
      </p:sp>
    </p:spTree>
    <p:extLst>
      <p:ext uri="{BB962C8B-B14F-4D97-AF65-F5344CB8AC3E}">
        <p14:creationId xmlns:p14="http://schemas.microsoft.com/office/powerpoint/2010/main" xmlns="" val="413806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9600" y="1704975"/>
            <a:ext cx="11087100" cy="3743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oogle Shape;222;p23"/>
          <p:cNvGrpSpPr/>
          <p:nvPr/>
        </p:nvGrpSpPr>
        <p:grpSpPr>
          <a:xfrm>
            <a:off x="246894" y="565825"/>
            <a:ext cx="4996200" cy="367800"/>
            <a:chOff x="246894" y="498450"/>
            <a:chExt cx="4996200" cy="367800"/>
          </a:xfrm>
        </p:grpSpPr>
        <p:sp>
          <p:nvSpPr>
            <p:cNvPr id="223" name="Google Shape;223;p23"/>
            <p:cNvSpPr/>
            <p:nvPr/>
          </p:nvSpPr>
          <p:spPr>
            <a:xfrm>
              <a:off x="246894" y="498450"/>
              <a:ext cx="4996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   데이터 설명</a:t>
              </a:r>
              <a:r>
                <a:rPr lang="en-US" sz="180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: 변수그룹2. TIPI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224" name="Google Shape;224;p23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25" name="Google Shape;225;p23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23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3BA0622A-8820-497E-9551-D2F6EC510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80460207"/>
              </p:ext>
            </p:extLst>
          </p:nvPr>
        </p:nvGraphicFramePr>
        <p:xfrm>
          <a:off x="752475" y="1739900"/>
          <a:ext cx="1080135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활발하고 열심히 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따지기를 좋아하고 다투기를 좋아하는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믿음직스럽고 자기관리가 가능한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4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불안하고 화를 잘 내는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5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새로운 경험을 마다하지 않으며 여러 가지로 생각해보는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6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내향적이고 조용한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7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동정심이 많고 다정한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8"/>
                      </a:pP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계획적이지 않고 조심성 없는 사람이다</a:t>
                      </a:r>
                      <a:r>
                        <a:rPr lang="en-US" altLang="ko-KR" sz="16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9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침착하고 기분이 안정된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10"/>
                      </a:pP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____ </a:t>
                      </a:r>
                      <a:r>
                        <a:rPr lang="ko-KR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나는 변화를 싫어하며 창의적이지 않은 사람이다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0EA2CA15-DA84-4B04-9B14-EC076714A26A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6" name="Google Shape;215;p22">
            <a:extLst>
              <a:ext uri="{FF2B5EF4-FFF2-40B4-BE49-F238E27FC236}">
                <a16:creationId xmlns:a16="http://schemas.microsoft.com/office/drawing/2014/main" xmlns="" id="{5D76479C-A5A9-4A27-9D17-ED1BBFC949FF}"/>
              </a:ext>
            </a:extLst>
          </p:cNvPr>
          <p:cNvSpPr/>
          <p:nvPr/>
        </p:nvSpPr>
        <p:spPr>
          <a:xfrm>
            <a:off x="781350" y="3202627"/>
            <a:ext cx="6512079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Google Shape;215;p22">
            <a:extLst>
              <a:ext uri="{FF2B5EF4-FFF2-40B4-BE49-F238E27FC236}">
                <a16:creationId xmlns:a16="http://schemas.microsoft.com/office/drawing/2014/main" xmlns="" id="{72D9874F-6AE8-4FF6-ACA9-0E51E9131085}"/>
              </a:ext>
            </a:extLst>
          </p:cNvPr>
          <p:cNvSpPr/>
          <p:nvPr/>
        </p:nvSpPr>
        <p:spPr>
          <a:xfrm>
            <a:off x="752475" y="5055069"/>
            <a:ext cx="5928081" cy="393231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A6C85FE-BE59-477A-B211-31E23910B9E6}"/>
              </a:ext>
            </a:extLst>
          </p:cNvPr>
          <p:cNvSpPr txBox="1"/>
          <p:nvPr/>
        </p:nvSpPr>
        <p:spPr>
          <a:xfrm>
            <a:off x="8819342" y="4016749"/>
            <a:ext cx="3175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경험개방성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= (5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+ 10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번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)/2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CCF259-5A9D-4DE1-BD75-E7C0431FCA96}"/>
              </a:ext>
            </a:extLst>
          </p:cNvPr>
          <p:cNvSpPr/>
          <p:nvPr/>
        </p:nvSpPr>
        <p:spPr>
          <a:xfrm>
            <a:off x="609600" y="1704975"/>
            <a:ext cx="11168743" cy="3743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92A545-D1FB-4D14-BB76-ECBFA1455FA5}"/>
              </a:ext>
            </a:extLst>
          </p:cNvPr>
          <p:cNvSpPr txBox="1"/>
          <p:nvPr/>
        </p:nvSpPr>
        <p:spPr>
          <a:xfrm>
            <a:off x="468086" y="1240971"/>
            <a:ext cx="578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10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문항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요인으로 구성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5BDAD5E9-A404-4DB8-8973-A7CDA680A55C}"/>
              </a:ext>
            </a:extLst>
          </p:cNvPr>
          <p:cNvGrpSpPr/>
          <p:nvPr/>
        </p:nvGrpSpPr>
        <p:grpSpPr>
          <a:xfrm>
            <a:off x="7436304" y="3358614"/>
            <a:ext cx="1238128" cy="1888300"/>
            <a:chOff x="7671335" y="2531444"/>
            <a:chExt cx="1238128" cy="2010979"/>
          </a:xfrm>
        </p:grpSpPr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xmlns="" id="{DB91F30C-2F4E-439B-A099-57938B69131F}"/>
                </a:ext>
              </a:extLst>
            </p:cNvPr>
            <p:cNvCxnSpPr>
              <a:cxnSpLocks/>
            </p:cNvCxnSpPr>
            <p:nvPr/>
          </p:nvCxnSpPr>
          <p:spPr>
            <a:xfrm>
              <a:off x="7671335" y="2531444"/>
              <a:ext cx="1238128" cy="897556"/>
            </a:xfrm>
            <a:prstGeom prst="bentConnector3">
              <a:avLst/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xmlns="" id="{140ED628-79A2-4911-A3F1-B0F58BE01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35" y="3429000"/>
              <a:ext cx="1238128" cy="111342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0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25033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5"/>
          <p:cNvGrpSpPr/>
          <p:nvPr/>
        </p:nvGrpSpPr>
        <p:grpSpPr>
          <a:xfrm>
            <a:off x="246903" y="565822"/>
            <a:ext cx="1424149" cy="367878"/>
            <a:chOff x="246903" y="498447"/>
            <a:chExt cx="1424149" cy="367878"/>
          </a:xfrm>
        </p:grpSpPr>
        <p:sp>
          <p:nvSpPr>
            <p:cNvPr id="255" name="Google Shape;255;p25"/>
            <p:cNvSpPr/>
            <p:nvPr/>
          </p:nvSpPr>
          <p:spPr>
            <a:xfrm>
              <a:off x="246903" y="498447"/>
              <a:ext cx="1424149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TIPI</a:t>
              </a:r>
              <a:r>
                <a:rPr lang="en-US" sz="180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점수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256" name="Google Shape;256;p25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57" name="Google Shape;257;p25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58;p25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 연구</a:t>
            </a: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1126" y="955595"/>
            <a:ext cx="8635576" cy="544287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1" name="Google Shape;261;p25"/>
          <p:cNvSpPr/>
          <p:nvPr/>
        </p:nvSpPr>
        <p:spPr>
          <a:xfrm>
            <a:off x="8696467" y="3047225"/>
            <a:ext cx="2700470" cy="1708929"/>
          </a:xfrm>
          <a:prstGeom prst="rect">
            <a:avLst/>
          </a:prstGeom>
          <a:solidFill>
            <a:schemeClr val="accent4">
              <a:lumMod val="60000"/>
              <a:lumOff val="40000"/>
              <a:alpha val="81000"/>
            </a:schemeClr>
          </a:solidFill>
          <a:ln w="127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10</a:t>
            </a:r>
            <a:r>
              <a:rPr lang="ko-KR" altLang="en-US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개의 질문은</a:t>
            </a:r>
            <a:r>
              <a:rPr lang="en-US" altLang="ko-KR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개씩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총 5개의 </a:t>
            </a:r>
            <a:r>
              <a:rPr lang="en-US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요인</a:t>
            </a:r>
            <a:endParaRPr lang="en-US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구성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Google Shape;326;p31">
            <a:extLst>
              <a:ext uri="{FF2B5EF4-FFF2-40B4-BE49-F238E27FC236}">
                <a16:creationId xmlns:a16="http://schemas.microsoft.com/office/drawing/2014/main" xmlns="" id="{1B0E295F-DCF4-4235-B7C8-7798121FBDAF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pic>
        <p:nvPicPr>
          <p:cNvPr id="6" name="Picture 2" descr="Adhesive sticky tape isolated on transparent Vector Image">
            <a:extLst>
              <a:ext uri="{FF2B5EF4-FFF2-40B4-BE49-F238E27FC236}">
                <a16:creationId xmlns:a16="http://schemas.microsoft.com/office/drawing/2014/main" xmlns="" id="{D1D7DF7A-7CD1-43D3-9CB4-7B10B57C0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5741" b="20278" l="3200" r="60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95" t="3973" r="40986" b="77826"/>
          <a:stretch/>
        </p:blipFill>
        <p:spPr bwMode="auto">
          <a:xfrm>
            <a:off x="9349316" y="2818652"/>
            <a:ext cx="1394772" cy="45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3875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0E487376-20F0-47C8-97AB-E25769102C51}"/>
              </a:ext>
            </a:extLst>
          </p:cNvPr>
          <p:cNvSpPr/>
          <p:nvPr/>
        </p:nvSpPr>
        <p:spPr>
          <a:xfrm>
            <a:off x="4998720" y="618155"/>
            <a:ext cx="5212080" cy="5913120"/>
          </a:xfrm>
          <a:custGeom>
            <a:avLst/>
            <a:gdLst>
              <a:gd name="connsiteX0" fmla="*/ 0 w 5212080"/>
              <a:gd name="connsiteY0" fmla="*/ 868697 h 5913120"/>
              <a:gd name="connsiteX1" fmla="*/ 868697 w 5212080"/>
              <a:gd name="connsiteY1" fmla="*/ 0 h 5913120"/>
              <a:gd name="connsiteX2" fmla="*/ 4343383 w 5212080"/>
              <a:gd name="connsiteY2" fmla="*/ 0 h 5913120"/>
              <a:gd name="connsiteX3" fmla="*/ 5212080 w 5212080"/>
              <a:gd name="connsiteY3" fmla="*/ 868697 h 5913120"/>
              <a:gd name="connsiteX4" fmla="*/ 5212080 w 5212080"/>
              <a:gd name="connsiteY4" fmla="*/ 5044423 h 5913120"/>
              <a:gd name="connsiteX5" fmla="*/ 4343383 w 5212080"/>
              <a:gd name="connsiteY5" fmla="*/ 5913120 h 5913120"/>
              <a:gd name="connsiteX6" fmla="*/ 868697 w 5212080"/>
              <a:gd name="connsiteY6" fmla="*/ 5913120 h 5913120"/>
              <a:gd name="connsiteX7" fmla="*/ 0 w 5212080"/>
              <a:gd name="connsiteY7" fmla="*/ 5044423 h 5913120"/>
              <a:gd name="connsiteX8" fmla="*/ 0 w 5212080"/>
              <a:gd name="connsiteY8" fmla="*/ 868697 h 591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5913120" extrusionOk="0">
                <a:moveTo>
                  <a:pt x="0" y="868697"/>
                </a:moveTo>
                <a:cubicBezTo>
                  <a:pt x="247" y="362163"/>
                  <a:pt x="394067" y="10545"/>
                  <a:pt x="868697" y="0"/>
                </a:cubicBezTo>
                <a:cubicBezTo>
                  <a:pt x="1218218" y="-66438"/>
                  <a:pt x="3929631" y="379"/>
                  <a:pt x="4343383" y="0"/>
                </a:cubicBezTo>
                <a:cubicBezTo>
                  <a:pt x="4754190" y="-15629"/>
                  <a:pt x="5252775" y="462872"/>
                  <a:pt x="5212080" y="868697"/>
                </a:cubicBezTo>
                <a:cubicBezTo>
                  <a:pt x="5325709" y="2481848"/>
                  <a:pt x="5311081" y="4095874"/>
                  <a:pt x="5212080" y="5044423"/>
                </a:cubicBezTo>
                <a:cubicBezTo>
                  <a:pt x="5233554" y="5527023"/>
                  <a:pt x="4814980" y="5935374"/>
                  <a:pt x="4343383" y="5913120"/>
                </a:cubicBezTo>
                <a:cubicBezTo>
                  <a:pt x="3217670" y="5922672"/>
                  <a:pt x="1255623" y="5785205"/>
                  <a:pt x="868697" y="5913120"/>
                </a:cubicBezTo>
                <a:cubicBezTo>
                  <a:pt x="351346" y="5993028"/>
                  <a:pt x="1128" y="5613412"/>
                  <a:pt x="0" y="5044423"/>
                </a:cubicBezTo>
                <a:cubicBezTo>
                  <a:pt x="-39258" y="3734630"/>
                  <a:pt x="105399" y="1567994"/>
                  <a:pt x="0" y="868697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24EB877-5F68-4551-9228-15763CDF746F}"/>
              </a:ext>
            </a:extLst>
          </p:cNvPr>
          <p:cNvSpPr txBox="1"/>
          <p:nvPr/>
        </p:nvSpPr>
        <p:spPr>
          <a:xfrm>
            <a:off x="6931994" y="589280"/>
            <a:ext cx="134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INDEX</a:t>
            </a:r>
            <a:endParaRPr lang="ko-KR" altLang="en-US" sz="40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2F1605C1-2A95-499C-8CDB-7F0C6CDB3CF8}"/>
              </a:ext>
            </a:extLst>
          </p:cNvPr>
          <p:cNvSpPr/>
          <p:nvPr/>
        </p:nvSpPr>
        <p:spPr>
          <a:xfrm>
            <a:off x="5087143" y="460026"/>
            <a:ext cx="5212080" cy="5913120"/>
          </a:xfrm>
          <a:custGeom>
            <a:avLst/>
            <a:gdLst>
              <a:gd name="connsiteX0" fmla="*/ 0 w 5212080"/>
              <a:gd name="connsiteY0" fmla="*/ 868697 h 5913120"/>
              <a:gd name="connsiteX1" fmla="*/ 868697 w 5212080"/>
              <a:gd name="connsiteY1" fmla="*/ 0 h 5913120"/>
              <a:gd name="connsiteX2" fmla="*/ 4343383 w 5212080"/>
              <a:gd name="connsiteY2" fmla="*/ 0 h 5913120"/>
              <a:gd name="connsiteX3" fmla="*/ 5212080 w 5212080"/>
              <a:gd name="connsiteY3" fmla="*/ 868697 h 5913120"/>
              <a:gd name="connsiteX4" fmla="*/ 5212080 w 5212080"/>
              <a:gd name="connsiteY4" fmla="*/ 5044423 h 5913120"/>
              <a:gd name="connsiteX5" fmla="*/ 4343383 w 5212080"/>
              <a:gd name="connsiteY5" fmla="*/ 5913120 h 5913120"/>
              <a:gd name="connsiteX6" fmla="*/ 868697 w 5212080"/>
              <a:gd name="connsiteY6" fmla="*/ 5913120 h 5913120"/>
              <a:gd name="connsiteX7" fmla="*/ 0 w 5212080"/>
              <a:gd name="connsiteY7" fmla="*/ 5044423 h 5913120"/>
              <a:gd name="connsiteX8" fmla="*/ 0 w 5212080"/>
              <a:gd name="connsiteY8" fmla="*/ 868697 h 591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5913120" extrusionOk="0">
                <a:moveTo>
                  <a:pt x="0" y="868697"/>
                </a:moveTo>
                <a:cubicBezTo>
                  <a:pt x="247" y="362163"/>
                  <a:pt x="394067" y="10545"/>
                  <a:pt x="868697" y="0"/>
                </a:cubicBezTo>
                <a:cubicBezTo>
                  <a:pt x="1218218" y="-66438"/>
                  <a:pt x="3929631" y="379"/>
                  <a:pt x="4343383" y="0"/>
                </a:cubicBezTo>
                <a:cubicBezTo>
                  <a:pt x="4754190" y="-15629"/>
                  <a:pt x="5252775" y="462872"/>
                  <a:pt x="5212080" y="868697"/>
                </a:cubicBezTo>
                <a:cubicBezTo>
                  <a:pt x="5325709" y="2481848"/>
                  <a:pt x="5311081" y="4095874"/>
                  <a:pt x="5212080" y="5044423"/>
                </a:cubicBezTo>
                <a:cubicBezTo>
                  <a:pt x="5233554" y="5527023"/>
                  <a:pt x="4814980" y="5935374"/>
                  <a:pt x="4343383" y="5913120"/>
                </a:cubicBezTo>
                <a:cubicBezTo>
                  <a:pt x="3217670" y="5922672"/>
                  <a:pt x="1255623" y="5785205"/>
                  <a:pt x="868697" y="5913120"/>
                </a:cubicBezTo>
                <a:cubicBezTo>
                  <a:pt x="351346" y="5993028"/>
                  <a:pt x="1128" y="5613412"/>
                  <a:pt x="0" y="5044423"/>
                </a:cubicBezTo>
                <a:cubicBezTo>
                  <a:pt x="-39258" y="3734630"/>
                  <a:pt x="105399" y="1567994"/>
                  <a:pt x="0" y="868697"/>
                </a:cubicBezTo>
                <a:close/>
              </a:path>
            </a:pathLst>
          </a:custGeom>
          <a:noFill/>
          <a:ln w="57150">
            <a:solidFill>
              <a:srgbClr val="5F92C5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1B8FFC81-670F-41B2-93CD-7FE568C658D1}"/>
              </a:ext>
            </a:extLst>
          </p:cNvPr>
          <p:cNvGrpSpPr/>
          <p:nvPr/>
        </p:nvGrpSpPr>
        <p:grpSpPr>
          <a:xfrm>
            <a:off x="5812857" y="1555234"/>
            <a:ext cx="3738880" cy="3870815"/>
            <a:chOff x="5659120" y="1391920"/>
            <a:chExt cx="3738880" cy="38708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238A4F6-D9D6-42B5-AF50-BC92D8FB9B91}"/>
                </a:ext>
              </a:extLst>
            </p:cNvPr>
            <p:cNvSpPr txBox="1"/>
            <p:nvPr/>
          </p:nvSpPr>
          <p:spPr>
            <a:xfrm>
              <a:off x="5659120" y="1391920"/>
              <a:ext cx="3738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1.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분석 목적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48B8CF8-7F45-40C4-886E-2A44F7354529}"/>
                </a:ext>
              </a:extLst>
            </p:cNvPr>
            <p:cNvSpPr txBox="1"/>
            <p:nvPr/>
          </p:nvSpPr>
          <p:spPr>
            <a:xfrm>
              <a:off x="5659120" y="1991554"/>
              <a:ext cx="230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2.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변수 소개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8240862-6863-44AB-8095-861D9937CC38}"/>
                </a:ext>
              </a:extLst>
            </p:cNvPr>
            <p:cNvSpPr txBox="1"/>
            <p:nvPr/>
          </p:nvSpPr>
          <p:spPr>
            <a:xfrm>
              <a:off x="5659120" y="2650527"/>
              <a:ext cx="3738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3.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변수 연구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C338298-78B4-4C49-B242-52AEFC5174CC}"/>
                </a:ext>
              </a:extLst>
            </p:cNvPr>
            <p:cNvSpPr txBox="1"/>
            <p:nvPr/>
          </p:nvSpPr>
          <p:spPr>
            <a:xfrm>
              <a:off x="5659120" y="3315005"/>
              <a:ext cx="3738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4.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모델 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0C32EF40-435B-4C03-A6D7-F87D02F61551}"/>
                </a:ext>
              </a:extLst>
            </p:cNvPr>
            <p:cNvSpPr txBox="1"/>
            <p:nvPr/>
          </p:nvSpPr>
          <p:spPr>
            <a:xfrm>
              <a:off x="5659120" y="3941198"/>
              <a:ext cx="3738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5.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결론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D9D4C00-FD0D-4632-A3AB-3FC40691CA7A}"/>
                </a:ext>
              </a:extLst>
            </p:cNvPr>
            <p:cNvSpPr txBox="1"/>
            <p:nvPr/>
          </p:nvSpPr>
          <p:spPr>
            <a:xfrm>
              <a:off x="5659120" y="4616404"/>
              <a:ext cx="3738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6.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한계점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C4FB67A-B615-48B9-8CAA-8A653D71F881}"/>
              </a:ext>
            </a:extLst>
          </p:cNvPr>
          <p:cNvGrpSpPr/>
          <p:nvPr/>
        </p:nvGrpSpPr>
        <p:grpSpPr>
          <a:xfrm>
            <a:off x="1201553" y="1307164"/>
            <a:ext cx="3952240" cy="4243672"/>
            <a:chOff x="1615440" y="1666240"/>
            <a:chExt cx="3952240" cy="42436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322CF3A-53F1-4BDF-99EE-A048405D1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28768" r="22223"/>
            <a:stretch/>
          </p:blipFill>
          <p:spPr>
            <a:xfrm>
              <a:off x="1615440" y="1666240"/>
              <a:ext cx="3952240" cy="2953008"/>
            </a:xfrm>
            <a:prstGeom prst="round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2A1B0212-920E-4A14-B064-66AE0CC70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88864" r="22223"/>
            <a:stretch/>
          </p:blipFill>
          <p:spPr>
            <a:xfrm>
              <a:off x="1615440" y="4541132"/>
              <a:ext cx="3952240" cy="136878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209400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/>
          <p:nvPr/>
        </p:nvSpPr>
        <p:spPr>
          <a:xfrm>
            <a:off x="246900" y="565825"/>
            <a:ext cx="4867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1)   데이터 설명 : </a:t>
            </a:r>
            <a:r>
              <a:rPr lang="en-US" sz="180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변수그룹3. 기타 변수</a:t>
            </a:r>
            <a:r>
              <a:rPr lang="en-US"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281" name="Google Shape;281;p27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27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284" name="Google Shape;284;p27"/>
          <p:cNvCxnSpPr/>
          <p:nvPr/>
        </p:nvCxnSpPr>
        <p:spPr>
          <a:xfrm>
            <a:off x="616016" y="606442"/>
            <a:ext cx="0" cy="259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73DDF9BD-4408-4753-B8EF-3CE89FF7CFD8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7773577-2690-413B-AD42-DD8CD036EA0D}"/>
              </a:ext>
            </a:extLst>
          </p:cNvPr>
          <p:cNvSpPr/>
          <p:nvPr/>
        </p:nvSpPr>
        <p:spPr>
          <a:xfrm>
            <a:off x="914400" y="1363347"/>
            <a:ext cx="10003593" cy="26254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Google Shape;251;p25">
            <a:extLst>
              <a:ext uri="{FF2B5EF4-FFF2-40B4-BE49-F238E27FC236}">
                <a16:creationId xmlns:a16="http://schemas.microsoft.com/office/drawing/2014/main" xmlns="" id="{601B69B9-63A8-4C7C-8EC6-DBF50B5A6B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454" r="23992"/>
          <a:stretch/>
        </p:blipFill>
        <p:spPr>
          <a:xfrm>
            <a:off x="2342477" y="1984043"/>
            <a:ext cx="6853146" cy="173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1;p25">
            <a:extLst>
              <a:ext uri="{FF2B5EF4-FFF2-40B4-BE49-F238E27FC236}">
                <a16:creationId xmlns:a16="http://schemas.microsoft.com/office/drawing/2014/main" xmlns="" id="{28AD7A5B-DBA2-4FB5-84DE-1EB5FF3513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2789"/>
          <a:stretch/>
        </p:blipFill>
        <p:spPr>
          <a:xfrm>
            <a:off x="1411992" y="1515079"/>
            <a:ext cx="9016339" cy="3713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88AD6555-7593-4426-9EAF-F7437D72BFE4}"/>
              </a:ext>
            </a:extLst>
          </p:cNvPr>
          <p:cNvCxnSpPr>
            <a:cxnSpLocks/>
          </p:cNvCxnSpPr>
          <p:nvPr/>
        </p:nvCxnSpPr>
        <p:spPr>
          <a:xfrm>
            <a:off x="8153400" y="1875532"/>
            <a:ext cx="227493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6176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BFAE1F99-6144-49A6-B99A-2726203BD69C}"/>
              </a:ext>
            </a:extLst>
          </p:cNvPr>
          <p:cNvSpPr/>
          <p:nvPr/>
        </p:nvSpPr>
        <p:spPr>
          <a:xfrm>
            <a:off x="914400" y="1363347"/>
            <a:ext cx="10003593" cy="26254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Google Shape;280;p27"/>
          <p:cNvSpPr/>
          <p:nvPr/>
        </p:nvSpPr>
        <p:spPr>
          <a:xfrm>
            <a:off x="246900" y="565825"/>
            <a:ext cx="4867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1)   데이터 설명 : </a:t>
            </a:r>
            <a:r>
              <a:rPr lang="en-US" sz="180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변수그룹3. 기타 변수</a:t>
            </a:r>
            <a:r>
              <a:rPr lang="en-US"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281" name="Google Shape;281;p27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27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284" name="Google Shape;284;p27"/>
          <p:cNvCxnSpPr/>
          <p:nvPr/>
        </p:nvCxnSpPr>
        <p:spPr>
          <a:xfrm>
            <a:off x="616016" y="606442"/>
            <a:ext cx="0" cy="259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137389C8-083D-4A57-BA74-0F82208773AA}"/>
              </a:ext>
            </a:extLst>
          </p:cNvPr>
          <p:cNvGrpSpPr/>
          <p:nvPr/>
        </p:nvGrpSpPr>
        <p:grpSpPr>
          <a:xfrm>
            <a:off x="2342477" y="1984043"/>
            <a:ext cx="6853146" cy="1737874"/>
            <a:chOff x="2206749" y="1959639"/>
            <a:chExt cx="6853146" cy="1737874"/>
          </a:xfrm>
        </p:grpSpPr>
        <p:pic>
          <p:nvPicPr>
            <p:cNvPr id="12" name="Google Shape;251;p25"/>
            <p:cNvPicPr preferRelativeResize="0"/>
            <p:nvPr/>
          </p:nvPicPr>
          <p:blipFill rotWithShape="1">
            <a:blip r:embed="rId3">
              <a:alphaModFix/>
            </a:blip>
            <a:srcRect t="19454" r="23992"/>
            <a:stretch/>
          </p:blipFill>
          <p:spPr>
            <a:xfrm>
              <a:off x="2206749" y="1959639"/>
              <a:ext cx="6853146" cy="1737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2346975" y="3163858"/>
              <a:ext cx="1434157" cy="3727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92019" y="2334027"/>
              <a:ext cx="1662562" cy="39931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952426" y="2779032"/>
              <a:ext cx="1929125" cy="32020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5399FBD-2FA0-4850-95C2-9454384AFF36}"/>
              </a:ext>
            </a:extLst>
          </p:cNvPr>
          <p:cNvSpPr txBox="1"/>
          <p:nvPr/>
        </p:nvSpPr>
        <p:spPr>
          <a:xfrm>
            <a:off x="7908905" y="3599681"/>
            <a:ext cx="311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“ </a:t>
            </a:r>
            <a:r>
              <a:rPr lang="ko-KR" altLang="en-US" sz="20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존재 하지 않는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단어</a:t>
            </a:r>
          </a:p>
        </p:txBody>
      </p: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660EDF4C-E589-480A-BF3D-2C775A3F02DE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pic>
        <p:nvPicPr>
          <p:cNvPr id="47" name="Google Shape;251;p25">
            <a:extLst>
              <a:ext uri="{FF2B5EF4-FFF2-40B4-BE49-F238E27FC236}">
                <a16:creationId xmlns:a16="http://schemas.microsoft.com/office/drawing/2014/main" xmlns="" id="{E3F9A543-D753-4649-9E68-D7E81DDD74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2789"/>
          <a:stretch/>
        </p:blipFill>
        <p:spPr>
          <a:xfrm>
            <a:off x="1411992" y="1515079"/>
            <a:ext cx="9016339" cy="3713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A0F0CDFB-35BC-4B04-BC30-B1AC6EFABFB5}"/>
              </a:ext>
            </a:extLst>
          </p:cNvPr>
          <p:cNvGrpSpPr/>
          <p:nvPr/>
        </p:nvGrpSpPr>
        <p:grpSpPr>
          <a:xfrm>
            <a:off x="736275" y="4189905"/>
            <a:ext cx="10378038" cy="1491343"/>
            <a:chOff x="1197427" y="4242226"/>
            <a:chExt cx="9797143" cy="149134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1483AFA7-D5DE-4B3C-9084-A858639EE481}"/>
                </a:ext>
              </a:extLst>
            </p:cNvPr>
            <p:cNvGrpSpPr/>
            <p:nvPr/>
          </p:nvGrpSpPr>
          <p:grpSpPr>
            <a:xfrm>
              <a:off x="2713724" y="4517132"/>
              <a:ext cx="7155371" cy="1136022"/>
              <a:chOff x="1956953" y="5240407"/>
              <a:chExt cx="7155371" cy="1136022"/>
            </a:xfrm>
          </p:grpSpPr>
          <p:sp>
            <p:nvSpPr>
              <p:cNvPr id="289" name="Google Shape;289;p27"/>
              <p:cNvSpPr txBox="1"/>
              <p:nvPr/>
            </p:nvSpPr>
            <p:spPr>
              <a:xfrm>
                <a:off x="2259178" y="5288314"/>
                <a:ext cx="6853146" cy="550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설문조사의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신뢰도를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판단할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수도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있는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척도라는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부분을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파악했지만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D7D5112D-1F00-4AB9-A866-766F3D84B7C1}"/>
                  </a:ext>
                </a:extLst>
              </p:cNvPr>
              <p:cNvSpPr txBox="1"/>
              <p:nvPr/>
            </p:nvSpPr>
            <p:spPr>
              <a:xfrm>
                <a:off x="3724163" y="5779526"/>
                <a:ext cx="40827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rgbClr val="7055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Malgun Gothic"/>
                    <a:sym typeface="Malgun Gothic"/>
                  </a:rPr>
                  <a:t>특성중요도가 낮아 제거하기로 결정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DE31A3B0-6CA3-451E-8B33-5DE57D60E605}"/>
                  </a:ext>
                </a:extLst>
              </p:cNvPr>
              <p:cNvSpPr txBox="1"/>
              <p:nvPr/>
            </p:nvSpPr>
            <p:spPr>
              <a:xfrm>
                <a:off x="1956953" y="5240407"/>
                <a:ext cx="7976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9A319E08-0BB7-42D3-A66E-092BE30FB6F4}"/>
                  </a:ext>
                </a:extLst>
              </p:cNvPr>
              <p:cNvSpPr txBox="1"/>
              <p:nvPr/>
            </p:nvSpPr>
            <p:spPr>
              <a:xfrm>
                <a:off x="7180981" y="5668543"/>
                <a:ext cx="7976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”</a:t>
                </a:r>
                <a:endPara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xmlns="" id="{1F5F4C70-99BB-4359-A305-77CE4685C117}"/>
                </a:ext>
              </a:extLst>
            </p:cNvPr>
            <p:cNvSpPr/>
            <p:nvPr/>
          </p:nvSpPr>
          <p:spPr>
            <a:xfrm>
              <a:off x="1197427" y="4242226"/>
              <a:ext cx="9797143" cy="1491343"/>
            </a:xfrm>
            <a:prstGeom prst="roundRect">
              <a:avLst/>
            </a:prstGeom>
            <a:noFill/>
            <a:ln w="19050"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0008F9C8-2778-4D5F-9420-A3D1D1F81E34}"/>
              </a:ext>
            </a:extLst>
          </p:cNvPr>
          <p:cNvCxnSpPr>
            <a:cxnSpLocks/>
          </p:cNvCxnSpPr>
          <p:nvPr/>
        </p:nvCxnSpPr>
        <p:spPr>
          <a:xfrm>
            <a:off x="8153400" y="1875532"/>
            <a:ext cx="227493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14425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97C7DC4-368A-4820-85D6-CA7A9A9FFF0E}"/>
              </a:ext>
            </a:extLst>
          </p:cNvPr>
          <p:cNvSpPr/>
          <p:nvPr/>
        </p:nvSpPr>
        <p:spPr>
          <a:xfrm>
            <a:off x="-16619" y="4556082"/>
            <a:ext cx="12202887" cy="2366523"/>
          </a:xfrm>
          <a:prstGeom prst="rect">
            <a:avLst/>
          </a:prstGeom>
          <a:solidFill>
            <a:schemeClr val="accent4">
              <a:lumMod val="60000"/>
              <a:lumOff val="4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1" name="Google Shape;321;p31"/>
          <p:cNvGrpSpPr/>
          <p:nvPr/>
        </p:nvGrpSpPr>
        <p:grpSpPr>
          <a:xfrm>
            <a:off x="246903" y="565822"/>
            <a:ext cx="1437230" cy="367878"/>
            <a:chOff x="246903" y="498447"/>
            <a:chExt cx="1437230" cy="367878"/>
          </a:xfrm>
        </p:grpSpPr>
        <p:sp>
          <p:nvSpPr>
            <p:cNvPr id="322" name="Google Shape;322;p31"/>
            <p:cNvSpPr/>
            <p:nvPr/>
          </p:nvSpPr>
          <p:spPr>
            <a:xfrm>
              <a:off x="246903" y="498447"/>
              <a:ext cx="143723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4)   </a:t>
              </a:r>
              <a:r>
                <a:rPr lang="ko-KR" altLang="en-US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가설 설정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B09810DC-98C1-4AB1-A793-81472BB713DC}"/>
              </a:ext>
            </a:extLst>
          </p:cNvPr>
          <p:cNvGrpSpPr/>
          <p:nvPr/>
        </p:nvGrpSpPr>
        <p:grpSpPr>
          <a:xfrm>
            <a:off x="1798746" y="869394"/>
            <a:ext cx="9546883" cy="1248775"/>
            <a:chOff x="500113" y="1175768"/>
            <a:chExt cx="11191774" cy="14506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37F5B9A6-AC83-42FC-9573-B101EC5D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13" y="1175768"/>
              <a:ext cx="11191774" cy="143391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175BA923-5CF9-47A8-828C-6227086C1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79" t="69916" b="8276"/>
            <a:stretch/>
          </p:blipFill>
          <p:spPr>
            <a:xfrm>
              <a:off x="1478784" y="2274341"/>
              <a:ext cx="9562817" cy="268917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FF4E972-B9C0-47FD-9372-3B12BBC5E9D8}"/>
                </a:ext>
              </a:extLst>
            </p:cNvPr>
            <p:cNvSpPr txBox="1"/>
            <p:nvPr/>
          </p:nvSpPr>
          <p:spPr>
            <a:xfrm>
              <a:off x="5082403" y="2233108"/>
              <a:ext cx="5181600" cy="393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 </a:t>
              </a:r>
              <a:r>
                <a:rPr lang="ko-KR" altLang="en-US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교육 수준이 투표율과 가장 큰 연관이 있다</a:t>
              </a:r>
              <a:r>
                <a:rPr lang="en-US" altLang="ko-KR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  <a:endParaRPr lang="ko-KR" altLang="en-US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3FFB20CC-45CE-4EE9-B592-B661B40E41B6}"/>
                </a:ext>
              </a:extLst>
            </p:cNvPr>
            <p:cNvSpPr/>
            <p:nvPr/>
          </p:nvSpPr>
          <p:spPr>
            <a:xfrm>
              <a:off x="517720" y="1597020"/>
              <a:ext cx="6645986" cy="254789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7C7083D3-9BBA-4BB2-9D86-183EA52135C0}"/>
                </a:ext>
              </a:extLst>
            </p:cNvPr>
            <p:cNvSpPr/>
            <p:nvPr/>
          </p:nvSpPr>
          <p:spPr>
            <a:xfrm>
              <a:off x="10391317" y="1253056"/>
              <a:ext cx="1300569" cy="260433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02F3E0B8-860F-4351-AB57-EBDB784A722B}"/>
              </a:ext>
            </a:extLst>
          </p:cNvPr>
          <p:cNvGrpSpPr/>
          <p:nvPr/>
        </p:nvGrpSpPr>
        <p:grpSpPr>
          <a:xfrm>
            <a:off x="2633579" y="3468103"/>
            <a:ext cx="9875885" cy="1343025"/>
            <a:chOff x="508814" y="5211765"/>
            <a:chExt cx="9875885" cy="13430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5BE85399-EFF7-4312-B169-5D5A98232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814" y="5211765"/>
              <a:ext cx="9344025" cy="13430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EDB9B062-BB0B-4B10-AF46-819FB2C3DDC9}"/>
                </a:ext>
              </a:extLst>
            </p:cNvPr>
            <p:cNvSpPr/>
            <p:nvPr/>
          </p:nvSpPr>
          <p:spPr>
            <a:xfrm>
              <a:off x="5386533" y="5937418"/>
              <a:ext cx="4285256" cy="242666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8FE68082-6CE2-41A3-BEE0-B6C161C59112}"/>
                </a:ext>
              </a:extLst>
            </p:cNvPr>
            <p:cNvSpPr/>
            <p:nvPr/>
          </p:nvSpPr>
          <p:spPr>
            <a:xfrm>
              <a:off x="632928" y="6191865"/>
              <a:ext cx="4033665" cy="227626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34CC89A9-52B3-49FC-B554-20C9523D1049}"/>
                </a:ext>
              </a:extLst>
            </p:cNvPr>
            <p:cNvSpPr/>
            <p:nvPr/>
          </p:nvSpPr>
          <p:spPr>
            <a:xfrm>
              <a:off x="4666592" y="6209776"/>
              <a:ext cx="5030079" cy="242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5DA7C3D-BC95-46F5-B330-9DDC5E5BF45A}"/>
                </a:ext>
              </a:extLst>
            </p:cNvPr>
            <p:cNvSpPr txBox="1"/>
            <p:nvPr/>
          </p:nvSpPr>
          <p:spPr>
            <a:xfrm>
              <a:off x="4666591" y="6179517"/>
              <a:ext cx="5718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Mach</a:t>
              </a:r>
              <a:r>
                <a:rPr lang="ko-KR" altLang="en-US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스코어가 높을수록 성실성이 높고</a:t>
              </a:r>
              <a:r>
                <a:rPr lang="en-US" altLang="ko-KR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친화성이 낮을 것</a:t>
              </a:r>
            </a:p>
          </p:txBody>
        </p:sp>
      </p:grp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FAE36903-BC1B-45D0-A60C-DFF44EEDC973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6FEB036-2A70-449C-8AF5-8BA1ECEDB493}"/>
              </a:ext>
            </a:extLst>
          </p:cNvPr>
          <p:cNvGrpSpPr/>
          <p:nvPr/>
        </p:nvGrpSpPr>
        <p:grpSpPr>
          <a:xfrm>
            <a:off x="713206" y="2364501"/>
            <a:ext cx="11070963" cy="630453"/>
            <a:chOff x="493181" y="2477571"/>
            <a:chExt cx="11070963" cy="63045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EBD31027-E2CD-4F8F-88C4-FCBADFCE4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181" y="2477571"/>
              <a:ext cx="9661488" cy="6304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A869CA9-06B6-4904-B7F5-306D64D99FDF}"/>
                </a:ext>
              </a:extLst>
            </p:cNvPr>
            <p:cNvSpPr/>
            <p:nvPr/>
          </p:nvSpPr>
          <p:spPr>
            <a:xfrm>
              <a:off x="1396073" y="2805822"/>
              <a:ext cx="4843690" cy="208169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CFA33152-D39D-4DDF-8102-B810230AF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79" t="69916" b="8276"/>
            <a:stretch/>
          </p:blipFill>
          <p:spPr>
            <a:xfrm>
              <a:off x="6239763" y="2790206"/>
              <a:ext cx="3914906" cy="244672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AADDD13-72BF-4699-93D5-0E180E13B1A0}"/>
                </a:ext>
              </a:extLst>
            </p:cNvPr>
            <p:cNvSpPr txBox="1"/>
            <p:nvPr/>
          </p:nvSpPr>
          <p:spPr>
            <a:xfrm>
              <a:off x="6268708" y="2734595"/>
              <a:ext cx="5295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 </a:t>
              </a:r>
              <a:r>
                <a:rPr lang="ko-KR" altLang="en-US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젊은 사람들일수록 투표율이 떨어진다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4274896-199D-4471-87B3-ECE5CC71B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-5251" y="2380769"/>
            <a:ext cx="2240344" cy="33635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5EE30A4-44F7-45E9-9E53-9C99645DBB1B}"/>
              </a:ext>
            </a:extLst>
          </p:cNvPr>
          <p:cNvSpPr txBox="1"/>
          <p:nvPr/>
        </p:nvSpPr>
        <p:spPr>
          <a:xfrm>
            <a:off x="2617429" y="5419699"/>
            <a:ext cx="9180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마키아벨리즘 </a:t>
            </a:r>
            <a:r>
              <a:rPr lang="ko-KR" altLang="en-US" sz="2800" dirty="0">
                <a:solidFill>
                  <a:srgbClr val="E002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테스트 결과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와</a:t>
            </a:r>
            <a:r>
              <a:rPr lang="ko-KR" altLang="en-US" sz="280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dirty="0">
                <a:solidFill>
                  <a:srgbClr val="E002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투표여부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의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상관관계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가 있을 것이다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900F7C-028E-49E7-A6FA-0FF77671D28A}"/>
              </a:ext>
            </a:extLst>
          </p:cNvPr>
          <p:cNvSpPr txBox="1"/>
          <p:nvPr/>
        </p:nvSpPr>
        <p:spPr>
          <a:xfrm>
            <a:off x="1680568" y="5396535"/>
            <a:ext cx="101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가설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: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69B5543-2C6F-4C6D-A32C-F7CAFE795294}"/>
              </a:ext>
            </a:extLst>
          </p:cNvPr>
          <p:cNvSpPr txBox="1"/>
          <p:nvPr/>
        </p:nvSpPr>
        <p:spPr>
          <a:xfrm rot="620410">
            <a:off x="11582759" y="5365756"/>
            <a:ext cx="23038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7055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Times New Roman" panose="02020603050405020304" pitchFamily="18" charset="0"/>
              </a:rPr>
              <a:t>!</a:t>
            </a:r>
            <a:endParaRPr lang="ko-KR" altLang="en-US" sz="6600" dirty="0">
              <a:solidFill>
                <a:srgbClr val="7055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238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1"/>
          <p:cNvGrpSpPr/>
          <p:nvPr/>
        </p:nvGrpSpPr>
        <p:grpSpPr>
          <a:xfrm>
            <a:off x="246903" y="565822"/>
            <a:ext cx="1437230" cy="367878"/>
            <a:chOff x="246903" y="498447"/>
            <a:chExt cx="1437230" cy="367878"/>
          </a:xfrm>
        </p:grpSpPr>
        <p:sp>
          <p:nvSpPr>
            <p:cNvPr id="322" name="Google Shape;322;p31"/>
            <p:cNvSpPr/>
            <p:nvPr/>
          </p:nvSpPr>
          <p:spPr>
            <a:xfrm>
              <a:off x="246903" y="498447"/>
              <a:ext cx="143723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BA85870-B627-4C2C-B3AB-9B7019DD85B9}"/>
              </a:ext>
            </a:extLst>
          </p:cNvPr>
          <p:cNvSpPr txBox="1"/>
          <p:nvPr/>
        </p:nvSpPr>
        <p:spPr>
          <a:xfrm>
            <a:off x="2108287" y="5660211"/>
            <a:ext cx="8785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en-US" altLang="ko-KR" sz="2000" dirty="0" err="1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age_group</a:t>
            </a:r>
            <a:r>
              <a:rPr lang="en-US" altLang="ko-KR" sz="200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en-US" altLang="ko-KR" sz="200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education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컬럼의 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특성 중요도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높다는 것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알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7CE1E730-5175-40AF-93DC-ADAF7DCD4DE7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2C58C17-68D2-4296-9CAA-8E06EB63E57B}"/>
              </a:ext>
            </a:extLst>
          </p:cNvPr>
          <p:cNvSpPr txBox="1"/>
          <p:nvPr/>
        </p:nvSpPr>
        <p:spPr>
          <a:xfrm>
            <a:off x="7181669" y="1442395"/>
            <a:ext cx="6155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#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#QA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#QE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#TIPI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추가</a:t>
            </a:r>
            <a:endParaRPr lang="ko-KR" altLang="en-US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8CFF095-E1AC-4A29-9F29-BFA609B133E4}"/>
              </a:ext>
            </a:extLst>
          </p:cNvPr>
          <p:cNvGrpSpPr/>
          <p:nvPr/>
        </p:nvGrpSpPr>
        <p:grpSpPr>
          <a:xfrm>
            <a:off x="88900" y="969377"/>
            <a:ext cx="12043520" cy="4736588"/>
            <a:chOff x="88900" y="969377"/>
            <a:chExt cx="12043520" cy="473658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8F41632C-C7C0-4DBC-B5CD-84BB9B4F809A}"/>
                </a:ext>
              </a:extLst>
            </p:cNvPr>
            <p:cNvSpPr/>
            <p:nvPr/>
          </p:nvSpPr>
          <p:spPr>
            <a:xfrm>
              <a:off x="88900" y="1442394"/>
              <a:ext cx="12043520" cy="4263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0BF6EAE5-647C-44FA-9553-B7A22375AE85}"/>
                </a:ext>
              </a:extLst>
            </p:cNvPr>
            <p:cNvGrpSpPr/>
            <p:nvPr/>
          </p:nvGrpSpPr>
          <p:grpSpPr>
            <a:xfrm>
              <a:off x="148480" y="1661956"/>
              <a:ext cx="5733067" cy="3855667"/>
              <a:chOff x="304234" y="2285626"/>
              <a:chExt cx="5733067" cy="385566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C1A85635-AB35-4D6C-ACD7-2BEAE603F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8916" r="7626" b="2500"/>
              <a:stretch/>
            </p:blipFill>
            <p:spPr>
              <a:xfrm>
                <a:off x="631442" y="2285626"/>
                <a:ext cx="5405859" cy="3855667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0432DA30-F1B9-405A-A8D8-5F88F6AAF08D}"/>
                  </a:ext>
                </a:extLst>
              </p:cNvPr>
              <p:cNvSpPr/>
              <p:nvPr/>
            </p:nvSpPr>
            <p:spPr>
              <a:xfrm>
                <a:off x="616016" y="2353038"/>
                <a:ext cx="679384" cy="564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5371771A-97B7-467D-A48C-DD91C0F8E520}"/>
                  </a:ext>
                </a:extLst>
              </p:cNvPr>
              <p:cNvSpPr txBox="1"/>
              <p:nvPr/>
            </p:nvSpPr>
            <p:spPr>
              <a:xfrm>
                <a:off x="521703" y="2776479"/>
                <a:ext cx="116243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Mach_score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D4170E4D-BE2E-4E10-9F41-B9A040F8EE89}"/>
                  </a:ext>
                </a:extLst>
              </p:cNvPr>
              <p:cNvSpPr txBox="1"/>
              <p:nvPr/>
            </p:nvSpPr>
            <p:spPr>
              <a:xfrm>
                <a:off x="479743" y="2362844"/>
                <a:ext cx="9715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religion_code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594BD3E6-524C-41DC-87A9-5AE392B0058C}"/>
                  </a:ext>
                </a:extLst>
              </p:cNvPr>
              <p:cNvSpPr txBox="1"/>
              <p:nvPr/>
            </p:nvSpPr>
            <p:spPr>
              <a:xfrm>
                <a:off x="559324" y="2465021"/>
                <a:ext cx="9715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race_code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104F2412-33D2-442D-9E8F-8C8488A0BA4A}"/>
                  </a:ext>
                </a:extLst>
              </p:cNvPr>
              <p:cNvSpPr txBox="1"/>
              <p:nvPr/>
            </p:nvSpPr>
            <p:spPr>
              <a:xfrm>
                <a:off x="304234" y="2572300"/>
                <a:ext cx="116243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age_group_code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276C0886-BFB9-47DA-929B-EC4706C1316B}"/>
                  </a:ext>
                </a:extLst>
              </p:cNvPr>
              <p:cNvSpPr txBox="1"/>
              <p:nvPr/>
            </p:nvSpPr>
            <p:spPr>
              <a:xfrm>
                <a:off x="455608" y="2680482"/>
                <a:ext cx="116243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gender_code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9B7D4EE-DEE5-424E-8A50-C0DA611E1FBD}"/>
                </a:ext>
              </a:extLst>
            </p:cNvPr>
            <p:cNvSpPr txBox="1"/>
            <p:nvPr/>
          </p:nvSpPr>
          <p:spPr>
            <a:xfrm>
              <a:off x="390292" y="969377"/>
              <a:ext cx="5338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(1)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특성중요도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ABBCB772-20C3-40A2-8591-CEB14A44DF13}"/>
                </a:ext>
              </a:extLst>
            </p:cNvPr>
            <p:cNvSpPr/>
            <p:nvPr/>
          </p:nvSpPr>
          <p:spPr>
            <a:xfrm>
              <a:off x="6517431" y="2345770"/>
              <a:ext cx="664238" cy="522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32C58C17-68D2-4296-9CAA-8E06EB63E57B}"/>
                </a:ext>
              </a:extLst>
            </p:cNvPr>
            <p:cNvSpPr txBox="1"/>
            <p:nvPr/>
          </p:nvSpPr>
          <p:spPr>
            <a:xfrm>
              <a:off x="1131085" y="1480362"/>
              <a:ext cx="32713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# </a:t>
              </a:r>
              <a:r>
                <a:rPr lang="en-US" altLang="ko-KR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Mach_score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#QA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제거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#QE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제거</a:t>
              </a:r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9456" y="2210868"/>
              <a:ext cx="962526" cy="131074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51CED108-F80F-4CEA-AAA9-B2CD265A6E26}"/>
                </a:ext>
              </a:extLst>
            </p:cNvPr>
            <p:cNvSpPr/>
            <p:nvPr/>
          </p:nvSpPr>
          <p:spPr>
            <a:xfrm>
              <a:off x="88900" y="1338709"/>
              <a:ext cx="12043520" cy="436725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8FF4877-BA84-46D3-B7C2-AF93F0563AA0}"/>
              </a:ext>
            </a:extLst>
          </p:cNvPr>
          <p:cNvSpPr/>
          <p:nvPr/>
        </p:nvSpPr>
        <p:spPr>
          <a:xfrm>
            <a:off x="475687" y="5010220"/>
            <a:ext cx="704693" cy="120045"/>
          </a:xfrm>
          <a:prstGeom prst="rect">
            <a:avLst/>
          </a:prstGeom>
          <a:noFill/>
          <a:ln w="19050">
            <a:solidFill>
              <a:srgbClr val="FF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946019B-40FF-48B5-8666-BBF26B857CCB}"/>
              </a:ext>
            </a:extLst>
          </p:cNvPr>
          <p:cNvSpPr/>
          <p:nvPr/>
        </p:nvSpPr>
        <p:spPr>
          <a:xfrm>
            <a:off x="208228" y="2007133"/>
            <a:ext cx="962526" cy="131074"/>
          </a:xfrm>
          <a:prstGeom prst="rect">
            <a:avLst/>
          </a:prstGeom>
          <a:noFill/>
          <a:ln w="19050">
            <a:solidFill>
              <a:srgbClr val="FF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xmlns="" id="{18DD95AD-EE61-4E59-9666-5E6EB3E3B08E}"/>
              </a:ext>
            </a:extLst>
          </p:cNvPr>
          <p:cNvSpPr/>
          <p:nvPr/>
        </p:nvSpPr>
        <p:spPr>
          <a:xfrm rot="5400000">
            <a:off x="1785591" y="6014623"/>
            <a:ext cx="349573" cy="295819"/>
          </a:xfrm>
          <a:prstGeom prst="triangle">
            <a:avLst/>
          </a:prstGeom>
          <a:solidFill>
            <a:srgbClr val="B9141A"/>
          </a:solidFill>
          <a:ln>
            <a:solidFill>
              <a:srgbClr val="B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5970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1"/>
          <p:cNvGrpSpPr/>
          <p:nvPr/>
        </p:nvGrpSpPr>
        <p:grpSpPr>
          <a:xfrm>
            <a:off x="246903" y="565822"/>
            <a:ext cx="1437230" cy="367878"/>
            <a:chOff x="246903" y="498447"/>
            <a:chExt cx="1437230" cy="367878"/>
          </a:xfrm>
        </p:grpSpPr>
        <p:sp>
          <p:nvSpPr>
            <p:cNvPr id="322" name="Google Shape;322;p31"/>
            <p:cNvSpPr/>
            <p:nvPr/>
          </p:nvSpPr>
          <p:spPr>
            <a:xfrm>
              <a:off x="246903" y="498447"/>
              <a:ext cx="143723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BA85870-B627-4C2C-B3AB-9B7019DD85B9}"/>
              </a:ext>
            </a:extLst>
          </p:cNvPr>
          <p:cNvSpPr txBox="1"/>
          <p:nvPr/>
        </p:nvSpPr>
        <p:spPr>
          <a:xfrm>
            <a:off x="1934116" y="5703754"/>
            <a:ext cx="829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en-US" altLang="ko-KR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10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컬럼을 </a:t>
            </a:r>
            <a:r>
              <a:rPr lang="en-US" altLang="ko-KR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점수화한 결과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특성중요도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높아진 것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알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7CE1E730-5175-40AF-93DC-ADAF7DCD4DE7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2C58C17-68D2-4296-9CAA-8E06EB63E57B}"/>
              </a:ext>
            </a:extLst>
          </p:cNvPr>
          <p:cNvSpPr txBox="1"/>
          <p:nvPr/>
        </p:nvSpPr>
        <p:spPr>
          <a:xfrm>
            <a:off x="7181669" y="1442395"/>
            <a:ext cx="6155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#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#QA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#QE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#TIPI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추가</a:t>
            </a:r>
            <a:endParaRPr lang="ko-KR" altLang="en-US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8CFF095-E1AC-4A29-9F29-BFA609B133E4}"/>
              </a:ext>
            </a:extLst>
          </p:cNvPr>
          <p:cNvGrpSpPr/>
          <p:nvPr/>
        </p:nvGrpSpPr>
        <p:grpSpPr>
          <a:xfrm>
            <a:off x="88900" y="969377"/>
            <a:ext cx="12043520" cy="4736588"/>
            <a:chOff x="88900" y="969377"/>
            <a:chExt cx="12043520" cy="473658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8F41632C-C7C0-4DBC-B5CD-84BB9B4F809A}"/>
                </a:ext>
              </a:extLst>
            </p:cNvPr>
            <p:cNvSpPr/>
            <p:nvPr/>
          </p:nvSpPr>
          <p:spPr>
            <a:xfrm>
              <a:off x="88900" y="1442394"/>
              <a:ext cx="12043520" cy="4263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0BF6EAE5-647C-44FA-9553-B7A22375AE85}"/>
                </a:ext>
              </a:extLst>
            </p:cNvPr>
            <p:cNvGrpSpPr/>
            <p:nvPr/>
          </p:nvGrpSpPr>
          <p:grpSpPr>
            <a:xfrm>
              <a:off x="148480" y="1661956"/>
              <a:ext cx="5733067" cy="3855667"/>
              <a:chOff x="304234" y="2285626"/>
              <a:chExt cx="5733067" cy="385566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C1A85635-AB35-4D6C-ACD7-2BEAE603F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8916" r="7626" b="2500"/>
              <a:stretch/>
            </p:blipFill>
            <p:spPr>
              <a:xfrm>
                <a:off x="631442" y="2285626"/>
                <a:ext cx="5405859" cy="3855667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0432DA30-F1B9-405A-A8D8-5F88F6AAF08D}"/>
                  </a:ext>
                </a:extLst>
              </p:cNvPr>
              <p:cNvSpPr/>
              <p:nvPr/>
            </p:nvSpPr>
            <p:spPr>
              <a:xfrm>
                <a:off x="616016" y="2353038"/>
                <a:ext cx="679384" cy="564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5371771A-97B7-467D-A48C-DD91C0F8E520}"/>
                  </a:ext>
                </a:extLst>
              </p:cNvPr>
              <p:cNvSpPr txBox="1"/>
              <p:nvPr/>
            </p:nvSpPr>
            <p:spPr>
              <a:xfrm>
                <a:off x="521703" y="2776479"/>
                <a:ext cx="116243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Mach_score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D4170E4D-BE2E-4E10-9F41-B9A040F8EE89}"/>
                  </a:ext>
                </a:extLst>
              </p:cNvPr>
              <p:cNvSpPr txBox="1"/>
              <p:nvPr/>
            </p:nvSpPr>
            <p:spPr>
              <a:xfrm>
                <a:off x="479743" y="2362844"/>
                <a:ext cx="9715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religion_code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594BD3E6-524C-41DC-87A9-5AE392B0058C}"/>
                  </a:ext>
                </a:extLst>
              </p:cNvPr>
              <p:cNvSpPr txBox="1"/>
              <p:nvPr/>
            </p:nvSpPr>
            <p:spPr>
              <a:xfrm>
                <a:off x="559324" y="2465021"/>
                <a:ext cx="9715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race_code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104F2412-33D2-442D-9E8F-8C8488A0BA4A}"/>
                  </a:ext>
                </a:extLst>
              </p:cNvPr>
              <p:cNvSpPr txBox="1"/>
              <p:nvPr/>
            </p:nvSpPr>
            <p:spPr>
              <a:xfrm>
                <a:off x="304234" y="2572300"/>
                <a:ext cx="116243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age_group_code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276C0886-BFB9-47DA-929B-EC4706C1316B}"/>
                  </a:ext>
                </a:extLst>
              </p:cNvPr>
              <p:cNvSpPr txBox="1"/>
              <p:nvPr/>
            </p:nvSpPr>
            <p:spPr>
              <a:xfrm>
                <a:off x="455608" y="2680482"/>
                <a:ext cx="116243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gender_code</a:t>
                </a:r>
                <a:endPara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9B7D4EE-DEE5-424E-8A50-C0DA611E1FBD}"/>
                </a:ext>
              </a:extLst>
            </p:cNvPr>
            <p:cNvSpPr txBox="1"/>
            <p:nvPr/>
          </p:nvSpPr>
          <p:spPr>
            <a:xfrm>
              <a:off x="390292" y="969377"/>
              <a:ext cx="5338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(1)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특성중요도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AD5C1766-D2C2-4F8D-BB8B-01FBED12B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0916" r="7646" b="2445"/>
            <a:stretch/>
          </p:blipFill>
          <p:spPr>
            <a:xfrm>
              <a:off x="6517431" y="1724506"/>
              <a:ext cx="5526089" cy="385566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ABBCB772-20C3-40A2-8591-CEB14A44DF13}"/>
                </a:ext>
              </a:extLst>
            </p:cNvPr>
            <p:cNvSpPr/>
            <p:nvPr/>
          </p:nvSpPr>
          <p:spPr>
            <a:xfrm>
              <a:off x="6517431" y="2345770"/>
              <a:ext cx="664238" cy="522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F711314E-1471-465D-A7C0-F6C9D4776C30}"/>
                </a:ext>
              </a:extLst>
            </p:cNvPr>
            <p:cNvSpPr txBox="1"/>
            <p:nvPr/>
          </p:nvSpPr>
          <p:spPr>
            <a:xfrm>
              <a:off x="6526213" y="2371296"/>
              <a:ext cx="97155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race_code</a:t>
              </a:r>
              <a:endPara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C490381-70DF-4C62-8B05-E18F037A8CF9}"/>
                </a:ext>
              </a:extLst>
            </p:cNvPr>
            <p:cNvSpPr txBox="1"/>
            <p:nvPr/>
          </p:nvSpPr>
          <p:spPr>
            <a:xfrm>
              <a:off x="6194667" y="2483281"/>
              <a:ext cx="11624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age_group_code</a:t>
              </a:r>
              <a:endPara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AF898B87-1DF9-4417-BAF0-99085E2E71DB}"/>
                </a:ext>
              </a:extLst>
            </p:cNvPr>
            <p:cNvSpPr txBox="1"/>
            <p:nvPr/>
          </p:nvSpPr>
          <p:spPr>
            <a:xfrm>
              <a:off x="6392158" y="2576744"/>
              <a:ext cx="11624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gender_code</a:t>
              </a:r>
              <a:endPara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076F88D-4B7F-490E-9194-D3727026AD98}"/>
                </a:ext>
              </a:extLst>
            </p:cNvPr>
            <p:cNvSpPr txBox="1"/>
            <p:nvPr/>
          </p:nvSpPr>
          <p:spPr>
            <a:xfrm>
              <a:off x="6448054" y="2683344"/>
              <a:ext cx="11624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Mach_score</a:t>
              </a:r>
              <a:endPara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32C58C17-68D2-4296-9CAA-8E06EB63E57B}"/>
                </a:ext>
              </a:extLst>
            </p:cNvPr>
            <p:cNvSpPr txBox="1"/>
            <p:nvPr/>
          </p:nvSpPr>
          <p:spPr>
            <a:xfrm>
              <a:off x="1131085" y="1480362"/>
              <a:ext cx="32713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# </a:t>
              </a:r>
              <a:r>
                <a:rPr lang="en-US" altLang="ko-KR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Mach_score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#QA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제거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#QE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제거</a:t>
              </a:r>
              <a:endParaRPr lang="ko-KR" altLang="en-US" sz="1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539741" y="1775566"/>
              <a:ext cx="3867275" cy="590326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82794" y="3755572"/>
              <a:ext cx="3867275" cy="951987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꺾인 연결선 3"/>
            <p:cNvCxnSpPr>
              <a:cxnSpLocks/>
            </p:cNvCxnSpPr>
            <p:nvPr/>
          </p:nvCxnSpPr>
          <p:spPr>
            <a:xfrm flipV="1">
              <a:off x="4579011" y="2205869"/>
              <a:ext cx="1898946" cy="17535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>
                  <a:alpha val="67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51CED108-F80F-4CEA-AAA9-B2CD265A6E26}"/>
                </a:ext>
              </a:extLst>
            </p:cNvPr>
            <p:cNvSpPr/>
            <p:nvPr/>
          </p:nvSpPr>
          <p:spPr>
            <a:xfrm>
              <a:off x="88900" y="1338709"/>
              <a:ext cx="12043520" cy="436725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49F1DF3-6B3B-4001-B005-00DDA99F471B}"/>
                </a:ext>
              </a:extLst>
            </p:cNvPr>
            <p:cNvSpPr txBox="1"/>
            <p:nvPr/>
          </p:nvSpPr>
          <p:spPr>
            <a:xfrm>
              <a:off x="6356562" y="2284603"/>
              <a:ext cx="97155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religion_code</a:t>
              </a:r>
              <a:endPara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5A747F8D-2B7E-4CD4-8F51-E16BBFA65A5F}"/>
              </a:ext>
            </a:extLst>
          </p:cNvPr>
          <p:cNvSpPr/>
          <p:nvPr/>
        </p:nvSpPr>
        <p:spPr>
          <a:xfrm rot="5400000">
            <a:off x="1907239" y="5995947"/>
            <a:ext cx="349573" cy="295819"/>
          </a:xfrm>
          <a:prstGeom prst="triangle">
            <a:avLst/>
          </a:prstGeom>
          <a:solidFill>
            <a:srgbClr val="B9141A"/>
          </a:solidFill>
          <a:ln>
            <a:solidFill>
              <a:srgbClr val="B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3178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D71CA3-4413-4125-AE72-5D7982EC9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11406" r="6071"/>
          <a:stretch/>
        </p:blipFill>
        <p:spPr>
          <a:xfrm>
            <a:off x="2737757" y="1794304"/>
            <a:ext cx="6716486" cy="496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21" name="Google Shape;321;p31"/>
          <p:cNvGrpSpPr/>
          <p:nvPr/>
        </p:nvGrpSpPr>
        <p:grpSpPr>
          <a:xfrm>
            <a:off x="246903" y="565821"/>
            <a:ext cx="2907114" cy="425241"/>
            <a:chOff x="246903" y="498446"/>
            <a:chExt cx="2907114" cy="425241"/>
          </a:xfrm>
        </p:grpSpPr>
        <p:sp>
          <p:nvSpPr>
            <p:cNvPr id="322" name="Google Shape;322;p31"/>
            <p:cNvSpPr/>
            <p:nvPr/>
          </p:nvSpPr>
          <p:spPr>
            <a:xfrm>
              <a:off x="246903" y="498446"/>
              <a:ext cx="2907114" cy="42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 – </a:t>
              </a:r>
              <a:r>
                <a:rPr 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age_group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B7D4EE-DEE5-424E-8A50-C0DA611E1FBD}"/>
              </a:ext>
            </a:extLst>
          </p:cNvPr>
          <p:cNvSpPr txBox="1"/>
          <p:nvPr/>
        </p:nvSpPr>
        <p:spPr>
          <a:xfrm>
            <a:off x="867543" y="1394487"/>
            <a:ext cx="53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#age_group+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 관계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9B7D4EE-DEE5-424E-8A50-C0DA611E1FBD}"/>
              </a:ext>
            </a:extLst>
          </p:cNvPr>
          <p:cNvSpPr txBox="1"/>
          <p:nvPr/>
        </p:nvSpPr>
        <p:spPr>
          <a:xfrm>
            <a:off x="616016" y="994670"/>
            <a:ext cx="709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어릴수록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높다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것을 알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732456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21F1F79-8B31-4410-9A40-68D97E8D6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0" t="11643" r="9290" b="3178"/>
          <a:stretch/>
        </p:blipFill>
        <p:spPr>
          <a:xfrm>
            <a:off x="739583" y="1672184"/>
            <a:ext cx="9664806" cy="51052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21" name="Google Shape;321;p31"/>
          <p:cNvGrpSpPr/>
          <p:nvPr/>
        </p:nvGrpSpPr>
        <p:grpSpPr>
          <a:xfrm>
            <a:off x="246902" y="565822"/>
            <a:ext cx="2801091" cy="300450"/>
            <a:chOff x="246902" y="498447"/>
            <a:chExt cx="2801091" cy="300450"/>
          </a:xfrm>
        </p:grpSpPr>
        <p:sp>
          <p:nvSpPr>
            <p:cNvPr id="322" name="Google Shape;322;p31"/>
            <p:cNvSpPr/>
            <p:nvPr/>
          </p:nvSpPr>
          <p:spPr>
            <a:xfrm>
              <a:off x="246902" y="498447"/>
              <a:ext cx="2801091" cy="259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 - </a:t>
              </a:r>
              <a:r>
                <a:rPr 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age_group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B7D4EE-DEE5-424E-8A50-C0DA611E1FBD}"/>
              </a:ext>
            </a:extLst>
          </p:cNvPr>
          <p:cNvSpPr txBox="1"/>
          <p:nvPr/>
        </p:nvSpPr>
        <p:spPr>
          <a:xfrm>
            <a:off x="968657" y="1283562"/>
            <a:ext cx="53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voted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223A859-23AB-42E3-81E5-397FD39DFAC3}"/>
              </a:ext>
            </a:extLst>
          </p:cNvPr>
          <p:cNvSpPr txBox="1"/>
          <p:nvPr/>
        </p:nvSpPr>
        <p:spPr>
          <a:xfrm>
            <a:off x="616016" y="933610"/>
            <a:ext cx="730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 err="1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질수록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투표율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지는 경향</a:t>
            </a:r>
          </a:p>
        </p:txBody>
      </p: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030DD6DB-4E90-40DB-ACD9-07C028E880D4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65E2A88-A908-4FE4-BE58-E3EB5B85E5C5}"/>
              </a:ext>
            </a:extLst>
          </p:cNvPr>
          <p:cNvSpPr/>
          <p:nvPr/>
        </p:nvSpPr>
        <p:spPr>
          <a:xfrm>
            <a:off x="5435600" y="1755290"/>
            <a:ext cx="3979333" cy="221557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126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D0C5CEF-E106-4BDE-BE02-F6A4029F7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2" t="10577" r="8811" b="3179"/>
          <a:stretch/>
        </p:blipFill>
        <p:spPr>
          <a:xfrm>
            <a:off x="1379731" y="1768434"/>
            <a:ext cx="9432538" cy="4956751"/>
          </a:xfrm>
          <a:prstGeom prst="rect">
            <a:avLst/>
          </a:prstGeom>
        </p:spPr>
      </p:pic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B7D4EE-DEE5-424E-8A50-C0DA611E1FBD}"/>
              </a:ext>
            </a:extLst>
          </p:cNvPr>
          <p:cNvSpPr txBox="1"/>
          <p:nvPr/>
        </p:nvSpPr>
        <p:spPr>
          <a:xfrm>
            <a:off x="870124" y="1331027"/>
            <a:ext cx="53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age_group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voted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2105C2D-D49D-4555-8427-88B6749F2087}"/>
              </a:ext>
            </a:extLst>
          </p:cNvPr>
          <p:cNvSpPr txBox="1"/>
          <p:nvPr/>
        </p:nvSpPr>
        <p:spPr>
          <a:xfrm>
            <a:off x="616016" y="1016805"/>
            <a:ext cx="1103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앞선 그래프들을 통해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어릴수록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투표율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것을 알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CF34F7C-B935-4A17-9955-EFCD070F7A00}"/>
              </a:ext>
            </a:extLst>
          </p:cNvPr>
          <p:cNvSpPr/>
          <p:nvPr/>
        </p:nvSpPr>
        <p:spPr>
          <a:xfrm>
            <a:off x="3267307" y="1839686"/>
            <a:ext cx="903249" cy="472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73B5C956-FCA4-46DA-BC6B-7B247E5E27C4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grpSp>
        <p:nvGrpSpPr>
          <p:cNvPr id="12" name="Google Shape;321;p31">
            <a:extLst>
              <a:ext uri="{FF2B5EF4-FFF2-40B4-BE49-F238E27FC236}">
                <a16:creationId xmlns:a16="http://schemas.microsoft.com/office/drawing/2014/main" xmlns="" id="{3B5B5182-EF06-48B6-8342-DD971A7CD7E5}"/>
              </a:ext>
            </a:extLst>
          </p:cNvPr>
          <p:cNvGrpSpPr/>
          <p:nvPr/>
        </p:nvGrpSpPr>
        <p:grpSpPr>
          <a:xfrm>
            <a:off x="246902" y="565822"/>
            <a:ext cx="2801091" cy="300450"/>
            <a:chOff x="246902" y="498447"/>
            <a:chExt cx="2801091" cy="300450"/>
          </a:xfrm>
        </p:grpSpPr>
        <p:sp>
          <p:nvSpPr>
            <p:cNvPr id="13" name="Google Shape;322;p31">
              <a:extLst>
                <a:ext uri="{FF2B5EF4-FFF2-40B4-BE49-F238E27FC236}">
                  <a16:creationId xmlns:a16="http://schemas.microsoft.com/office/drawing/2014/main" xmlns="" id="{6AC422DA-7731-4FE4-8601-F60AEC0C53B3}"/>
                </a:ext>
              </a:extLst>
            </p:cNvPr>
            <p:cNvSpPr/>
            <p:nvPr/>
          </p:nvSpPr>
          <p:spPr>
            <a:xfrm>
              <a:off x="246902" y="498447"/>
              <a:ext cx="2801091" cy="259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 - </a:t>
              </a:r>
              <a:r>
                <a:rPr 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age_group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14" name="Google Shape;323;p31">
              <a:extLst>
                <a:ext uri="{FF2B5EF4-FFF2-40B4-BE49-F238E27FC236}">
                  <a16:creationId xmlns:a16="http://schemas.microsoft.com/office/drawing/2014/main" xmlns="" id="{BB5985E8-0AF3-4DBC-A1CD-235A659A0AE0}"/>
                </a:ext>
              </a:extLst>
            </p:cNvPr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xmlns="" val="1731894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E01CBF0-E9B0-4E27-B816-C184D1801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2" t="10416" r="7552" b="3951"/>
          <a:stretch/>
        </p:blipFill>
        <p:spPr>
          <a:xfrm>
            <a:off x="844902" y="1563290"/>
            <a:ext cx="10279781" cy="51222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16016" y="101825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(3) 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교육수준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낮을수록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투표율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것을 알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3" name="Google Shape;321;p31">
            <a:extLst>
              <a:ext uri="{FF2B5EF4-FFF2-40B4-BE49-F238E27FC236}">
                <a16:creationId xmlns:a16="http://schemas.microsoft.com/office/drawing/2014/main" xmlns="" id="{D1E7E743-7539-4CC4-9C56-089D0EFF0AA2}"/>
              </a:ext>
            </a:extLst>
          </p:cNvPr>
          <p:cNvGrpSpPr/>
          <p:nvPr/>
        </p:nvGrpSpPr>
        <p:grpSpPr>
          <a:xfrm>
            <a:off x="246902" y="565822"/>
            <a:ext cx="2562553" cy="300450"/>
            <a:chOff x="246902" y="498447"/>
            <a:chExt cx="2562553" cy="300450"/>
          </a:xfrm>
        </p:grpSpPr>
        <p:sp>
          <p:nvSpPr>
            <p:cNvPr id="14" name="Google Shape;322;p31">
              <a:extLst>
                <a:ext uri="{FF2B5EF4-FFF2-40B4-BE49-F238E27FC236}">
                  <a16:creationId xmlns:a16="http://schemas.microsoft.com/office/drawing/2014/main" xmlns="" id="{A8FE486D-FAA9-4D75-9F82-FCD0EE9D2DED}"/>
                </a:ext>
              </a:extLst>
            </p:cNvPr>
            <p:cNvSpPr/>
            <p:nvPr/>
          </p:nvSpPr>
          <p:spPr>
            <a:xfrm>
              <a:off x="246902" y="498447"/>
              <a:ext cx="2562553" cy="293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 - education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15" name="Google Shape;323;p31">
              <a:extLst>
                <a:ext uri="{FF2B5EF4-FFF2-40B4-BE49-F238E27FC236}">
                  <a16:creationId xmlns:a16="http://schemas.microsoft.com/office/drawing/2014/main" xmlns="" id="{DFC02E87-01B6-434E-BCD5-9EC59522F62B}"/>
                </a:ext>
              </a:extLst>
            </p:cNvPr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6" name="Google Shape;324;p31">
            <a:extLst>
              <a:ext uri="{FF2B5EF4-FFF2-40B4-BE49-F238E27FC236}">
                <a16:creationId xmlns:a16="http://schemas.microsoft.com/office/drawing/2014/main" xmlns="" id="{D2D32353-B11C-4223-91B1-D0051E8D8623}"/>
              </a:ext>
            </a:extLst>
          </p:cNvPr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325;p31">
            <a:extLst>
              <a:ext uri="{FF2B5EF4-FFF2-40B4-BE49-F238E27FC236}">
                <a16:creationId xmlns:a16="http://schemas.microsoft.com/office/drawing/2014/main" xmlns="" id="{7757BBC5-566A-472A-A4D7-B9AD86E898D5}"/>
              </a:ext>
            </a:extLst>
          </p:cNvPr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8" name="Google Shape;326;p31">
            <a:extLst>
              <a:ext uri="{FF2B5EF4-FFF2-40B4-BE49-F238E27FC236}">
                <a16:creationId xmlns:a16="http://schemas.microsoft.com/office/drawing/2014/main" xmlns="" id="{03EB47E1-F8DD-4956-A411-4A52D2F3F0D8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EEAFC7D-76B3-44A1-A124-B1BAC7BA6FE3}"/>
              </a:ext>
            </a:extLst>
          </p:cNvPr>
          <p:cNvSpPr/>
          <p:nvPr/>
        </p:nvSpPr>
        <p:spPr>
          <a:xfrm>
            <a:off x="1684133" y="1665171"/>
            <a:ext cx="3253627" cy="4829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32158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7C393A5-7D38-46AC-8E73-A113C11A8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6" r="7425" b="-1"/>
          <a:stretch/>
        </p:blipFill>
        <p:spPr>
          <a:xfrm>
            <a:off x="2559150" y="1755545"/>
            <a:ext cx="6769907" cy="49686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21" name="Google Shape;321;p31"/>
          <p:cNvGrpSpPr/>
          <p:nvPr/>
        </p:nvGrpSpPr>
        <p:grpSpPr>
          <a:xfrm>
            <a:off x="246903" y="565822"/>
            <a:ext cx="2748088" cy="300450"/>
            <a:chOff x="246903" y="498447"/>
            <a:chExt cx="2748088" cy="300450"/>
          </a:xfrm>
        </p:grpSpPr>
        <p:sp>
          <p:nvSpPr>
            <p:cNvPr id="322" name="Google Shape;322;p31"/>
            <p:cNvSpPr/>
            <p:nvPr/>
          </p:nvSpPr>
          <p:spPr>
            <a:xfrm>
              <a:off x="246903" y="498447"/>
              <a:ext cx="2748088" cy="300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 - </a:t>
              </a:r>
              <a:r>
                <a:rPr lang="en-US" altLang="ko-KR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Mach_</a:t>
              </a:r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Score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B7D4EE-DEE5-424E-8A50-C0DA611E1FBD}"/>
              </a:ext>
            </a:extLst>
          </p:cNvPr>
          <p:cNvSpPr txBox="1"/>
          <p:nvPr/>
        </p:nvSpPr>
        <p:spPr>
          <a:xfrm>
            <a:off x="622435" y="1273444"/>
            <a:ext cx="779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#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+ tipi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히트맵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42E4C5-0932-40AB-8E05-C1C6AFD69720}"/>
              </a:ext>
            </a:extLst>
          </p:cNvPr>
          <p:cNvSpPr txBox="1"/>
          <p:nvPr/>
        </p:nvSpPr>
        <p:spPr>
          <a:xfrm>
            <a:off x="356084" y="933700"/>
            <a:ext cx="1121348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en-US" altLang="ko-KR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친화성은 뚜렷한 음</a:t>
            </a:r>
            <a:r>
              <a:rPr lang="en-US" altLang="ko-KR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(-)</a:t>
            </a:r>
            <a:r>
              <a:rPr lang="ko-KR" altLang="en-US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상관관계가 있는 것으로 보이나</a:t>
            </a:r>
            <a:r>
              <a:rPr lang="en-US" altLang="ko-KR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성실성에서는 뚜렷한 상관관계를 찾지 못함</a:t>
            </a:r>
            <a:endParaRPr lang="en-US" altLang="ko-KR" sz="1400" dirty="0">
              <a:ln>
                <a:solidFill>
                  <a:srgbClr val="F78E3F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86546" y="2595410"/>
            <a:ext cx="1283854" cy="1376218"/>
          </a:xfrm>
          <a:prstGeom prst="rect">
            <a:avLst/>
          </a:prstGeom>
          <a:noFill/>
          <a:ln w="57150">
            <a:solidFill>
              <a:srgbClr val="FF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F27FF3D6-FA4A-46F4-9F15-4D43EA9B9F20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003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0E487376-20F0-47C8-97AB-E25769102C51}"/>
              </a:ext>
            </a:extLst>
          </p:cNvPr>
          <p:cNvSpPr/>
          <p:nvPr/>
        </p:nvSpPr>
        <p:spPr>
          <a:xfrm>
            <a:off x="5054485" y="2743198"/>
            <a:ext cx="5212080" cy="1595923"/>
          </a:xfrm>
          <a:custGeom>
            <a:avLst/>
            <a:gdLst>
              <a:gd name="connsiteX0" fmla="*/ 0 w 5212080"/>
              <a:gd name="connsiteY0" fmla="*/ 265992 h 1595923"/>
              <a:gd name="connsiteX1" fmla="*/ 265992 w 5212080"/>
              <a:gd name="connsiteY1" fmla="*/ 0 h 1595923"/>
              <a:gd name="connsiteX2" fmla="*/ 4946088 w 5212080"/>
              <a:gd name="connsiteY2" fmla="*/ 0 h 1595923"/>
              <a:gd name="connsiteX3" fmla="*/ 5212080 w 5212080"/>
              <a:gd name="connsiteY3" fmla="*/ 265992 h 1595923"/>
              <a:gd name="connsiteX4" fmla="*/ 5212080 w 5212080"/>
              <a:gd name="connsiteY4" fmla="*/ 1329931 h 1595923"/>
              <a:gd name="connsiteX5" fmla="*/ 4946088 w 5212080"/>
              <a:gd name="connsiteY5" fmla="*/ 1595923 h 1595923"/>
              <a:gd name="connsiteX6" fmla="*/ 265992 w 5212080"/>
              <a:gd name="connsiteY6" fmla="*/ 1595923 h 1595923"/>
              <a:gd name="connsiteX7" fmla="*/ 0 w 5212080"/>
              <a:gd name="connsiteY7" fmla="*/ 1329931 h 1595923"/>
              <a:gd name="connsiteX8" fmla="*/ 0 w 5212080"/>
              <a:gd name="connsiteY8" fmla="*/ 265992 h 159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595923" extrusionOk="0">
                <a:moveTo>
                  <a:pt x="0" y="265992"/>
                </a:moveTo>
                <a:cubicBezTo>
                  <a:pt x="171" y="100539"/>
                  <a:pt x="120035" y="1942"/>
                  <a:pt x="265992" y="0"/>
                </a:cubicBezTo>
                <a:cubicBezTo>
                  <a:pt x="1963463" y="-66438"/>
                  <a:pt x="3280067" y="379"/>
                  <a:pt x="4946088" y="0"/>
                </a:cubicBezTo>
                <a:cubicBezTo>
                  <a:pt x="5088464" y="-1026"/>
                  <a:pt x="5216670" y="127430"/>
                  <a:pt x="5212080" y="265992"/>
                </a:cubicBezTo>
                <a:cubicBezTo>
                  <a:pt x="5214869" y="491286"/>
                  <a:pt x="5181012" y="1094794"/>
                  <a:pt x="5212080" y="1329931"/>
                </a:cubicBezTo>
                <a:cubicBezTo>
                  <a:pt x="5221811" y="1478117"/>
                  <a:pt x="5083598" y="1621504"/>
                  <a:pt x="4946088" y="1595923"/>
                </a:cubicBezTo>
                <a:cubicBezTo>
                  <a:pt x="3145683" y="1605475"/>
                  <a:pt x="1219009" y="1468008"/>
                  <a:pt x="265992" y="1595923"/>
                </a:cubicBezTo>
                <a:cubicBezTo>
                  <a:pt x="108412" y="1618625"/>
                  <a:pt x="334" y="1503258"/>
                  <a:pt x="0" y="1329931"/>
                </a:cubicBezTo>
                <a:cubicBezTo>
                  <a:pt x="-64352" y="842504"/>
                  <a:pt x="86895" y="659744"/>
                  <a:pt x="0" y="265992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C4FB67A-B615-48B9-8CAA-8A653D71F881}"/>
              </a:ext>
            </a:extLst>
          </p:cNvPr>
          <p:cNvGrpSpPr/>
          <p:nvPr/>
        </p:nvGrpSpPr>
        <p:grpSpPr>
          <a:xfrm>
            <a:off x="1201553" y="1307164"/>
            <a:ext cx="3952240" cy="4243672"/>
            <a:chOff x="1615440" y="1666240"/>
            <a:chExt cx="3952240" cy="42436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322CF3A-53F1-4BDF-99EE-A048405D1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28768" r="22223"/>
            <a:stretch/>
          </p:blipFill>
          <p:spPr>
            <a:xfrm>
              <a:off x="1615440" y="1666240"/>
              <a:ext cx="3952240" cy="2953008"/>
            </a:xfrm>
            <a:prstGeom prst="round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2A1B0212-920E-4A14-B064-66AE0CC70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88864" r="22223"/>
            <a:stretch/>
          </p:blipFill>
          <p:spPr>
            <a:xfrm>
              <a:off x="1615440" y="4541132"/>
              <a:ext cx="3952240" cy="1368780"/>
            </a:xfrm>
            <a:prstGeom prst="round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700158-3CD6-4C6D-841C-2BEB28B2E641}"/>
              </a:ext>
            </a:extLst>
          </p:cNvPr>
          <p:cNvSpPr txBox="1"/>
          <p:nvPr/>
        </p:nvSpPr>
        <p:spPr>
          <a:xfrm>
            <a:off x="6397056" y="3029162"/>
            <a:ext cx="373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1.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분석 목적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7E66260-53E9-4C91-B1E6-121FD889C71C}"/>
              </a:ext>
            </a:extLst>
          </p:cNvPr>
          <p:cNvSpPr/>
          <p:nvPr/>
        </p:nvSpPr>
        <p:spPr>
          <a:xfrm>
            <a:off x="5153793" y="2625404"/>
            <a:ext cx="5212080" cy="1863788"/>
          </a:xfrm>
          <a:custGeom>
            <a:avLst/>
            <a:gdLst>
              <a:gd name="connsiteX0" fmla="*/ 0 w 5212080"/>
              <a:gd name="connsiteY0" fmla="*/ 451223 h 1863788"/>
              <a:gd name="connsiteX1" fmla="*/ 451223 w 5212080"/>
              <a:gd name="connsiteY1" fmla="*/ 0 h 1863788"/>
              <a:gd name="connsiteX2" fmla="*/ 4760857 w 5212080"/>
              <a:gd name="connsiteY2" fmla="*/ 0 h 1863788"/>
              <a:gd name="connsiteX3" fmla="*/ 5212080 w 5212080"/>
              <a:gd name="connsiteY3" fmla="*/ 451223 h 1863788"/>
              <a:gd name="connsiteX4" fmla="*/ 5212080 w 5212080"/>
              <a:gd name="connsiteY4" fmla="*/ 1412565 h 1863788"/>
              <a:gd name="connsiteX5" fmla="*/ 4760857 w 5212080"/>
              <a:gd name="connsiteY5" fmla="*/ 1863788 h 1863788"/>
              <a:gd name="connsiteX6" fmla="*/ 451223 w 5212080"/>
              <a:gd name="connsiteY6" fmla="*/ 1863788 h 1863788"/>
              <a:gd name="connsiteX7" fmla="*/ 0 w 5212080"/>
              <a:gd name="connsiteY7" fmla="*/ 1412565 h 1863788"/>
              <a:gd name="connsiteX8" fmla="*/ 0 w 5212080"/>
              <a:gd name="connsiteY8" fmla="*/ 451223 h 186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863788" extrusionOk="0">
                <a:moveTo>
                  <a:pt x="0" y="451223"/>
                </a:moveTo>
                <a:cubicBezTo>
                  <a:pt x="308" y="168621"/>
                  <a:pt x="210667" y="17749"/>
                  <a:pt x="451223" y="0"/>
                </a:cubicBezTo>
                <a:cubicBezTo>
                  <a:pt x="1460149" y="-66438"/>
                  <a:pt x="3116010" y="379"/>
                  <a:pt x="4760857" y="0"/>
                </a:cubicBezTo>
                <a:cubicBezTo>
                  <a:pt x="4990869" y="-4350"/>
                  <a:pt x="5219102" y="214778"/>
                  <a:pt x="5212080" y="451223"/>
                </a:cubicBezTo>
                <a:cubicBezTo>
                  <a:pt x="5150825" y="824394"/>
                  <a:pt x="5145757" y="944580"/>
                  <a:pt x="5212080" y="1412565"/>
                </a:cubicBezTo>
                <a:cubicBezTo>
                  <a:pt x="5243451" y="1665907"/>
                  <a:pt x="5007308" y="1871285"/>
                  <a:pt x="4760857" y="1863788"/>
                </a:cubicBezTo>
                <a:cubicBezTo>
                  <a:pt x="2676685" y="1873340"/>
                  <a:pt x="1519775" y="1735873"/>
                  <a:pt x="451223" y="1863788"/>
                </a:cubicBezTo>
                <a:cubicBezTo>
                  <a:pt x="181325" y="1907786"/>
                  <a:pt x="346" y="1689155"/>
                  <a:pt x="0" y="1412565"/>
                </a:cubicBezTo>
                <a:cubicBezTo>
                  <a:pt x="-18047" y="1148166"/>
                  <a:pt x="-32422" y="548717"/>
                  <a:pt x="0" y="451223"/>
                </a:cubicBezTo>
                <a:close/>
              </a:path>
            </a:pathLst>
          </a:custGeom>
          <a:noFill/>
          <a:ln w="57150">
            <a:solidFill>
              <a:srgbClr val="5F92C5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>
                      <a:gd name="adj" fmla="val 242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76848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1"/>
          <p:cNvGrpSpPr/>
          <p:nvPr/>
        </p:nvGrpSpPr>
        <p:grpSpPr>
          <a:xfrm>
            <a:off x="246903" y="565821"/>
            <a:ext cx="2761340" cy="369331"/>
            <a:chOff x="246903" y="498446"/>
            <a:chExt cx="2761340" cy="369331"/>
          </a:xfrm>
        </p:grpSpPr>
        <p:sp>
          <p:nvSpPr>
            <p:cNvPr id="322" name="Google Shape;322;p31"/>
            <p:cNvSpPr/>
            <p:nvPr/>
          </p:nvSpPr>
          <p:spPr>
            <a:xfrm>
              <a:off x="246903" y="498446"/>
              <a:ext cx="2761340" cy="36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 - </a:t>
              </a:r>
              <a:r>
                <a:rPr lang="en-US" altLang="ko-KR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Mach_</a:t>
              </a:r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Score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B7D4EE-DEE5-424E-8A50-C0DA611E1FBD}"/>
              </a:ext>
            </a:extLst>
          </p:cNvPr>
          <p:cNvSpPr txBox="1"/>
          <p:nvPr/>
        </p:nvSpPr>
        <p:spPr>
          <a:xfrm>
            <a:off x="401178" y="995563"/>
            <a:ext cx="53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 err="1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높을 수록 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친화성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낮다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F0BFCAB-3635-437D-AC5A-31B5D0B1F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4" t="10932" r="9269" b="3178"/>
          <a:stretch/>
        </p:blipFill>
        <p:spPr>
          <a:xfrm>
            <a:off x="1373646" y="1609648"/>
            <a:ext cx="9620344" cy="5149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A9EFACC-0D22-4904-AD32-83E81C4E6A9F}"/>
              </a:ext>
            </a:extLst>
          </p:cNvPr>
          <p:cNvSpPr txBox="1"/>
          <p:nvPr/>
        </p:nvSpPr>
        <p:spPr>
          <a:xfrm>
            <a:off x="616016" y="1343123"/>
            <a:ext cx="502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+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친화성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968280" y="1742825"/>
            <a:ext cx="929806" cy="430887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1: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평균이하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2: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평균이상 </a:t>
            </a:r>
          </a:p>
        </p:txBody>
      </p:sp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0DC5FCAE-8B67-4911-AEB8-46EC9C35446E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B978AC9-77DD-4171-A33D-6919F08FDD63}"/>
              </a:ext>
            </a:extLst>
          </p:cNvPr>
          <p:cNvSpPr/>
          <p:nvPr/>
        </p:nvSpPr>
        <p:spPr>
          <a:xfrm>
            <a:off x="10993990" y="1747713"/>
            <a:ext cx="795239" cy="4200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814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3809B5E-D3D2-41F6-A635-0D33258D2A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6" t="10577" r="8994" b="2861"/>
          <a:stretch/>
        </p:blipFill>
        <p:spPr>
          <a:xfrm>
            <a:off x="1422179" y="1672184"/>
            <a:ext cx="9627742" cy="5149034"/>
          </a:xfrm>
          <a:prstGeom prst="rect">
            <a:avLst/>
          </a:prstGeom>
        </p:spPr>
      </p:pic>
      <p:grpSp>
        <p:nvGrpSpPr>
          <p:cNvPr id="321" name="Google Shape;321;p31"/>
          <p:cNvGrpSpPr/>
          <p:nvPr/>
        </p:nvGrpSpPr>
        <p:grpSpPr>
          <a:xfrm>
            <a:off x="246903" y="565821"/>
            <a:ext cx="2602314" cy="369331"/>
            <a:chOff x="246903" y="498446"/>
            <a:chExt cx="2602314" cy="369331"/>
          </a:xfrm>
        </p:grpSpPr>
        <p:sp>
          <p:nvSpPr>
            <p:cNvPr id="322" name="Google Shape;322;p31"/>
            <p:cNvSpPr/>
            <p:nvPr/>
          </p:nvSpPr>
          <p:spPr>
            <a:xfrm>
              <a:off x="246903" y="498446"/>
              <a:ext cx="2602314" cy="36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 - </a:t>
              </a:r>
              <a:r>
                <a:rPr lang="en-US" altLang="ko-KR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Mach_</a:t>
              </a:r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Score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B7D4EE-DEE5-424E-8A50-C0DA611E1FBD}"/>
              </a:ext>
            </a:extLst>
          </p:cNvPr>
          <p:cNvSpPr txBox="1"/>
          <p:nvPr/>
        </p:nvSpPr>
        <p:spPr>
          <a:xfrm>
            <a:off x="682871" y="1349245"/>
            <a:ext cx="533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+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성실성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F1EE32-D27B-4FF5-B68D-F19FB718605F}"/>
              </a:ext>
            </a:extLst>
          </p:cNvPr>
          <p:cNvSpPr txBox="1"/>
          <p:nvPr/>
        </p:nvSpPr>
        <p:spPr>
          <a:xfrm>
            <a:off x="402224" y="995528"/>
            <a:ext cx="897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 err="1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높을수록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성실성이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높아진다</a:t>
            </a:r>
            <a:r>
              <a:rPr lang="ko-KR" altLang="en-US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기존의 논리와 맞지 않음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Google Shape;326;p31">
            <a:extLst>
              <a:ext uri="{FF2B5EF4-FFF2-40B4-BE49-F238E27FC236}">
                <a16:creationId xmlns:a16="http://schemas.microsoft.com/office/drawing/2014/main" xmlns="" id="{F2450CD1-A122-45F2-BE70-91DDE3642780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498AF19-AF36-49C9-8585-2A444F6E45C7}"/>
              </a:ext>
            </a:extLst>
          </p:cNvPr>
          <p:cNvSpPr/>
          <p:nvPr/>
        </p:nvSpPr>
        <p:spPr>
          <a:xfrm>
            <a:off x="10968280" y="1808137"/>
            <a:ext cx="929806" cy="430887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1: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평균이하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2: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평균이상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AC8A524-1B2B-4E60-859F-8E33A3C6C2C8}"/>
              </a:ext>
            </a:extLst>
          </p:cNvPr>
          <p:cNvSpPr/>
          <p:nvPr/>
        </p:nvSpPr>
        <p:spPr>
          <a:xfrm>
            <a:off x="10993990" y="1802140"/>
            <a:ext cx="795239" cy="4129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3736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14A85CE-71AA-4336-A976-E66D003E6ABA}"/>
              </a:ext>
            </a:extLst>
          </p:cNvPr>
          <p:cNvSpPr/>
          <p:nvPr/>
        </p:nvSpPr>
        <p:spPr>
          <a:xfrm>
            <a:off x="6938043" y="5758542"/>
            <a:ext cx="1400415" cy="16309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956D766-A543-4C0A-BBE7-7B6235B7A4FF}"/>
              </a:ext>
            </a:extLst>
          </p:cNvPr>
          <p:cNvSpPr/>
          <p:nvPr/>
        </p:nvSpPr>
        <p:spPr>
          <a:xfrm>
            <a:off x="2596047" y="5376820"/>
            <a:ext cx="930926" cy="14132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E942B22E-F56E-48C7-AE20-98AC5647EE8C}"/>
              </a:ext>
            </a:extLst>
          </p:cNvPr>
          <p:cNvSpPr/>
          <p:nvPr/>
        </p:nvSpPr>
        <p:spPr>
          <a:xfrm>
            <a:off x="4501181" y="5392974"/>
            <a:ext cx="637647" cy="14132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224267E7-B0FA-4868-AC9D-BA3894EDE4A6}"/>
              </a:ext>
            </a:extLst>
          </p:cNvPr>
          <p:cNvSpPr/>
          <p:nvPr/>
        </p:nvSpPr>
        <p:spPr>
          <a:xfrm>
            <a:off x="1434636" y="3413571"/>
            <a:ext cx="829593" cy="13517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2FED485F-0AFC-4E2E-BA9C-54F506E44BC5}"/>
              </a:ext>
            </a:extLst>
          </p:cNvPr>
          <p:cNvSpPr/>
          <p:nvPr/>
        </p:nvSpPr>
        <p:spPr>
          <a:xfrm>
            <a:off x="4141007" y="2981474"/>
            <a:ext cx="1400415" cy="16309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441DE2BA-33BC-47AE-B7EB-14B16EC2E4AA}"/>
              </a:ext>
            </a:extLst>
          </p:cNvPr>
          <p:cNvSpPr/>
          <p:nvPr/>
        </p:nvSpPr>
        <p:spPr>
          <a:xfrm flipV="1">
            <a:off x="4203567" y="2164248"/>
            <a:ext cx="935261" cy="16684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1" name="Google Shape;321;p31"/>
          <p:cNvGrpSpPr/>
          <p:nvPr/>
        </p:nvGrpSpPr>
        <p:grpSpPr>
          <a:xfrm>
            <a:off x="246903" y="565822"/>
            <a:ext cx="1437230" cy="367878"/>
            <a:chOff x="246903" y="498447"/>
            <a:chExt cx="1437230" cy="367878"/>
          </a:xfrm>
        </p:grpSpPr>
        <p:sp>
          <p:nvSpPr>
            <p:cNvPr id="322" name="Google Shape;322;p31"/>
            <p:cNvSpPr/>
            <p:nvPr/>
          </p:nvSpPr>
          <p:spPr>
            <a:xfrm>
              <a:off x="246903" y="498447"/>
              <a:ext cx="143723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" name="Google Shape;326;p31">
            <a:extLst>
              <a:ext uri="{FF2B5EF4-FFF2-40B4-BE49-F238E27FC236}">
                <a16:creationId xmlns:a16="http://schemas.microsoft.com/office/drawing/2014/main" xmlns="" id="{A665E593-3183-40FB-BE6C-C261B449D48C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F1A96E5-CB18-42D9-9587-2E3574A21941}"/>
              </a:ext>
            </a:extLst>
          </p:cNvPr>
          <p:cNvSpPr/>
          <p:nvPr/>
        </p:nvSpPr>
        <p:spPr>
          <a:xfrm>
            <a:off x="1146846" y="1394365"/>
            <a:ext cx="4504654" cy="291093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5628290-5180-4CAB-959D-2C3B65E9266A}"/>
              </a:ext>
            </a:extLst>
          </p:cNvPr>
          <p:cNvSpPr/>
          <p:nvPr/>
        </p:nvSpPr>
        <p:spPr>
          <a:xfrm>
            <a:off x="2649347" y="1154330"/>
            <a:ext cx="1437230" cy="496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특성중요도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F65B81F-42C6-44FD-ADDE-FBA0BD5ADF77}"/>
              </a:ext>
            </a:extLst>
          </p:cNvPr>
          <p:cNvSpPr txBox="1"/>
          <p:nvPr/>
        </p:nvSpPr>
        <p:spPr>
          <a:xfrm>
            <a:off x="1230513" y="2057287"/>
            <a:ext cx="455915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컬럼의 중요도가 낮게 나와 컬럼 제외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7583B1D-F5F8-429A-A80F-2238F8F9DFFE}"/>
              </a:ext>
            </a:extLst>
          </p:cNvPr>
          <p:cNvSpPr/>
          <p:nvPr/>
        </p:nvSpPr>
        <p:spPr>
          <a:xfrm>
            <a:off x="1155709" y="4733566"/>
            <a:ext cx="4495791" cy="144685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12CB40AE-3C6B-4C90-ACBB-9B16AFE617D4}"/>
              </a:ext>
            </a:extLst>
          </p:cNvPr>
          <p:cNvSpPr/>
          <p:nvPr/>
        </p:nvSpPr>
        <p:spPr>
          <a:xfrm>
            <a:off x="2649347" y="4484399"/>
            <a:ext cx="1437230" cy="496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1C223B4-1354-41E6-802B-B9F8B168F088}"/>
              </a:ext>
            </a:extLst>
          </p:cNvPr>
          <p:cNvSpPr txBox="1"/>
          <p:nvPr/>
        </p:nvSpPr>
        <p:spPr>
          <a:xfrm>
            <a:off x="1237261" y="5271274"/>
            <a:ext cx="455915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 수준이 낮을수록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투표율이 낮다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DA8E430B-B199-4E6D-B847-81DBE29183B4}"/>
              </a:ext>
            </a:extLst>
          </p:cNvPr>
          <p:cNvSpPr/>
          <p:nvPr/>
        </p:nvSpPr>
        <p:spPr>
          <a:xfrm>
            <a:off x="6407730" y="4766822"/>
            <a:ext cx="4424505" cy="1413598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264754F-5780-4C4A-9A5B-B0F67FC2E7EA}"/>
              </a:ext>
            </a:extLst>
          </p:cNvPr>
          <p:cNvSpPr/>
          <p:nvPr/>
        </p:nvSpPr>
        <p:spPr>
          <a:xfrm>
            <a:off x="7928161" y="4484399"/>
            <a:ext cx="1437230" cy="496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5877E8D-2459-4014-AA0C-0A18BF3C7EF5}"/>
              </a:ext>
            </a:extLst>
          </p:cNvPr>
          <p:cNvSpPr txBox="1"/>
          <p:nvPr/>
        </p:nvSpPr>
        <p:spPr>
          <a:xfrm>
            <a:off x="6557569" y="5113238"/>
            <a:ext cx="4559150" cy="92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성향과 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TIPI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테스트의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약한 상관관계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9C92AAA-62EF-45A4-B62A-D5C6ABB0C47B}"/>
              </a:ext>
            </a:extLst>
          </p:cNvPr>
          <p:cNvSpPr txBox="1"/>
          <p:nvPr/>
        </p:nvSpPr>
        <p:spPr>
          <a:xfrm>
            <a:off x="1237261" y="2771122"/>
            <a:ext cx="4559150" cy="92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TIPI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테스트를 점수화한 결과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특성 중요도가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높아짐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xmlns="" id="{83FD0D9B-1344-4347-BDF0-8BF44BAACE94}"/>
              </a:ext>
            </a:extLst>
          </p:cNvPr>
          <p:cNvSpPr/>
          <p:nvPr/>
        </p:nvSpPr>
        <p:spPr>
          <a:xfrm>
            <a:off x="7328032" y="1752853"/>
            <a:ext cx="850900" cy="526443"/>
          </a:xfrm>
          <a:prstGeom prst="downArrow">
            <a:avLst/>
          </a:prstGeom>
          <a:solidFill>
            <a:srgbClr val="FF7C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6F6AD7E-A94F-44D7-80B7-594CD7684129}"/>
              </a:ext>
            </a:extLst>
          </p:cNvPr>
          <p:cNvSpPr/>
          <p:nvPr/>
        </p:nvSpPr>
        <p:spPr>
          <a:xfrm>
            <a:off x="6398192" y="1393965"/>
            <a:ext cx="4359172" cy="291133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71E3729-2676-4E48-BADE-7537132F2F3E}"/>
              </a:ext>
            </a:extLst>
          </p:cNvPr>
          <p:cNvSpPr/>
          <p:nvPr/>
        </p:nvSpPr>
        <p:spPr>
          <a:xfrm>
            <a:off x="7902382" y="1135071"/>
            <a:ext cx="1437230" cy="496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xmlns="" id="{E7749FAD-63BC-4F14-8B7A-746EDE34C9E3}"/>
              </a:ext>
            </a:extLst>
          </p:cNvPr>
          <p:cNvSpPr/>
          <p:nvPr/>
        </p:nvSpPr>
        <p:spPr>
          <a:xfrm rot="10800000">
            <a:off x="9844178" y="1728964"/>
            <a:ext cx="850900" cy="526443"/>
          </a:xfrm>
          <a:prstGeom prst="downArrow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xmlns="" id="{93853C44-DB4B-40D2-9F5E-FC0A12F2DC7A}"/>
              </a:ext>
            </a:extLst>
          </p:cNvPr>
          <p:cNvSpPr/>
          <p:nvPr/>
        </p:nvSpPr>
        <p:spPr>
          <a:xfrm>
            <a:off x="7925927" y="3279280"/>
            <a:ext cx="850900" cy="526443"/>
          </a:xfrm>
          <a:prstGeom prst="downArrow">
            <a:avLst/>
          </a:prstGeom>
          <a:solidFill>
            <a:srgbClr val="FF7C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xmlns="" id="{E49A8744-EA55-471E-B7D2-0AF7219B91B1}"/>
              </a:ext>
            </a:extLst>
          </p:cNvPr>
          <p:cNvSpPr/>
          <p:nvPr/>
        </p:nvSpPr>
        <p:spPr>
          <a:xfrm>
            <a:off x="9871568" y="2414173"/>
            <a:ext cx="850900" cy="526443"/>
          </a:xfrm>
          <a:prstGeom prst="downArrow">
            <a:avLst/>
          </a:prstGeom>
          <a:solidFill>
            <a:srgbClr val="FF7C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xmlns="" id="{B2296857-87CB-4F8D-A81C-69B58BE5B7BF}"/>
              </a:ext>
            </a:extLst>
          </p:cNvPr>
          <p:cNvSpPr/>
          <p:nvPr/>
        </p:nvSpPr>
        <p:spPr>
          <a:xfrm rot="10800000">
            <a:off x="8123050" y="2393241"/>
            <a:ext cx="1060192" cy="526443"/>
          </a:xfrm>
          <a:prstGeom prst="downArrow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0555A2B4-E323-49BB-A911-089A53182366}"/>
              </a:ext>
            </a:extLst>
          </p:cNvPr>
          <p:cNvSpPr/>
          <p:nvPr/>
        </p:nvSpPr>
        <p:spPr>
          <a:xfrm>
            <a:off x="9580702" y="3279280"/>
            <a:ext cx="850900" cy="526443"/>
          </a:xfrm>
          <a:prstGeom prst="downArrow">
            <a:avLst/>
          </a:prstGeom>
          <a:solidFill>
            <a:srgbClr val="FF7C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429C49-6398-4B0E-A176-5D3DCCA68414}"/>
              </a:ext>
            </a:extLst>
          </p:cNvPr>
          <p:cNvSpPr txBox="1"/>
          <p:nvPr/>
        </p:nvSpPr>
        <p:spPr>
          <a:xfrm>
            <a:off x="6380918" y="1752853"/>
            <a:ext cx="4443018" cy="48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나이가 어릴수록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  </a:t>
            </a:r>
            <a:r>
              <a:rPr lang="en-US" altLang="ko-K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높다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BF5DA03-1F52-441A-9081-F3A2F5A92FAB}"/>
              </a:ext>
            </a:extLst>
          </p:cNvPr>
          <p:cNvSpPr txBox="1"/>
          <p:nvPr/>
        </p:nvSpPr>
        <p:spPr>
          <a:xfrm>
            <a:off x="6605672" y="3187708"/>
            <a:ext cx="444301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나이가  어릴수록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투표율이 낮다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945B6F6-EE6E-4918-9DBC-3932FA695272}"/>
              </a:ext>
            </a:extLst>
          </p:cNvPr>
          <p:cNvSpPr txBox="1"/>
          <p:nvPr/>
        </p:nvSpPr>
        <p:spPr>
          <a:xfrm>
            <a:off x="6372454" y="2440090"/>
            <a:ext cx="4744265" cy="48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Mach_Score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높을수록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투표율이 낮다  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0362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1"/>
          <p:cNvGrpSpPr/>
          <p:nvPr/>
        </p:nvGrpSpPr>
        <p:grpSpPr>
          <a:xfrm>
            <a:off x="246903" y="565822"/>
            <a:ext cx="1437230" cy="367878"/>
            <a:chOff x="246903" y="498447"/>
            <a:chExt cx="1437230" cy="367878"/>
          </a:xfrm>
        </p:grpSpPr>
        <p:sp>
          <p:nvSpPr>
            <p:cNvPr id="322" name="Google Shape;322;p31"/>
            <p:cNvSpPr/>
            <p:nvPr/>
          </p:nvSpPr>
          <p:spPr>
            <a:xfrm>
              <a:off x="246903" y="498447"/>
              <a:ext cx="143723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3)   </a:t>
              </a:r>
              <a:r>
                <a:rPr 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23" name="Google Shape;323;p3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24" name="Google Shape;324;p3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3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</a:t>
            </a:r>
            <a:r>
              <a:rPr lang="en-US" sz="20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연구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" name="Google Shape;326;p31">
            <a:extLst>
              <a:ext uri="{FF2B5EF4-FFF2-40B4-BE49-F238E27FC236}">
                <a16:creationId xmlns:a16="http://schemas.microsoft.com/office/drawing/2014/main" xmlns="" id="{A665E593-3183-40FB-BE6C-C261B449D48C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3F66E400-DC62-4395-9CD1-A09513D8B7BF}"/>
              </a:ext>
            </a:extLst>
          </p:cNvPr>
          <p:cNvSpPr/>
          <p:nvPr/>
        </p:nvSpPr>
        <p:spPr>
          <a:xfrm>
            <a:off x="314544" y="2627302"/>
            <a:ext cx="1981200" cy="10827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Random Forest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A1062E19-C4E3-4DD8-BFE6-96597D94F1BA}"/>
              </a:ext>
            </a:extLst>
          </p:cNvPr>
          <p:cNvSpPr/>
          <p:nvPr/>
        </p:nvSpPr>
        <p:spPr>
          <a:xfrm>
            <a:off x="3386900" y="1721999"/>
            <a:ext cx="1981200" cy="10827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로지스틱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회귀분석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11CBF810-5F02-4650-BD28-17A8FD8EC3CE}"/>
              </a:ext>
            </a:extLst>
          </p:cNvPr>
          <p:cNvSpPr/>
          <p:nvPr/>
        </p:nvSpPr>
        <p:spPr>
          <a:xfrm>
            <a:off x="3383502" y="3294203"/>
            <a:ext cx="1981200" cy="10827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PCA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A8FB9F4B-8BE9-42D9-A228-90E5912090F8}"/>
              </a:ext>
            </a:extLst>
          </p:cNvPr>
          <p:cNvSpPr/>
          <p:nvPr/>
        </p:nvSpPr>
        <p:spPr>
          <a:xfrm>
            <a:off x="6753170" y="2627302"/>
            <a:ext cx="1981200" cy="10827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Random Forest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E549E42F-E954-428E-9705-B4111BE2D78F}"/>
              </a:ext>
            </a:extLst>
          </p:cNvPr>
          <p:cNvSpPr/>
          <p:nvPr/>
        </p:nvSpPr>
        <p:spPr>
          <a:xfrm>
            <a:off x="9831356" y="2627302"/>
            <a:ext cx="1981200" cy="10827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AUTO ML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8291F215-8596-434A-9CCB-3BC740BD5930}"/>
              </a:ext>
            </a:extLst>
          </p:cNvPr>
          <p:cNvGrpSpPr/>
          <p:nvPr/>
        </p:nvGrpSpPr>
        <p:grpSpPr>
          <a:xfrm>
            <a:off x="515300" y="1411266"/>
            <a:ext cx="1070311" cy="367878"/>
            <a:chOff x="515300" y="1411266"/>
            <a:chExt cx="1070311" cy="3678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F10E005F-B67E-4531-ADAA-0B7D170302BC}"/>
                </a:ext>
              </a:extLst>
            </p:cNvPr>
            <p:cNvSpPr/>
            <p:nvPr/>
          </p:nvSpPr>
          <p:spPr>
            <a:xfrm>
              <a:off x="515300" y="1597992"/>
              <a:ext cx="1070311" cy="166081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Google Shape;325;p31">
              <a:extLst>
                <a:ext uri="{FF2B5EF4-FFF2-40B4-BE49-F238E27FC236}">
                  <a16:creationId xmlns:a16="http://schemas.microsoft.com/office/drawing/2014/main" xmlns="" id="{B8FA3F21-CBFD-4AB7-8636-F23A14B19DA1}"/>
                </a:ext>
              </a:extLst>
            </p:cNvPr>
            <p:cNvSpPr txBox="1"/>
            <p:nvPr/>
          </p:nvSpPr>
          <p:spPr>
            <a:xfrm>
              <a:off x="610251" y="1411266"/>
              <a:ext cx="975360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800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Model</a:t>
              </a:r>
              <a:r>
                <a:rPr lang="en-US" sz="20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4348174F-E8B5-473B-A746-B5853D1455DA}"/>
              </a:ext>
            </a:extLst>
          </p:cNvPr>
          <p:cNvGrpSpPr/>
          <p:nvPr/>
        </p:nvGrpSpPr>
        <p:grpSpPr>
          <a:xfrm>
            <a:off x="400892" y="3894380"/>
            <a:ext cx="1997679" cy="1452100"/>
            <a:chOff x="400892" y="3894380"/>
            <a:chExt cx="1997679" cy="14521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55EFFB5E-7FD1-4F82-B2D8-4B8910091162}"/>
                </a:ext>
              </a:extLst>
            </p:cNvPr>
            <p:cNvSpPr/>
            <p:nvPr/>
          </p:nvSpPr>
          <p:spPr>
            <a:xfrm>
              <a:off x="400892" y="4134507"/>
              <a:ext cx="1908553" cy="1211973"/>
            </a:xfrm>
            <a:prstGeom prst="round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37CCC514-A226-4C24-99AC-E5BF9C71518A}"/>
                </a:ext>
              </a:extLst>
            </p:cNvPr>
            <p:cNvSpPr/>
            <p:nvPr/>
          </p:nvSpPr>
          <p:spPr>
            <a:xfrm>
              <a:off x="735464" y="4025333"/>
              <a:ext cx="1070311" cy="166081"/>
            </a:xfrm>
            <a:prstGeom prst="rect">
              <a:avLst/>
            </a:pr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Google Shape;325;p31">
              <a:extLst>
                <a:ext uri="{FF2B5EF4-FFF2-40B4-BE49-F238E27FC236}">
                  <a16:creationId xmlns:a16="http://schemas.microsoft.com/office/drawing/2014/main" xmlns="" id="{A7842B43-5382-4347-BC84-48528005F431}"/>
                </a:ext>
              </a:extLst>
            </p:cNvPr>
            <p:cNvSpPr txBox="1"/>
            <p:nvPr/>
          </p:nvSpPr>
          <p:spPr>
            <a:xfrm>
              <a:off x="818371" y="3894380"/>
              <a:ext cx="1345475" cy="269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Data Set </a:t>
              </a:r>
              <a:endParaRPr sz="2000" b="0" i="0" u="none" strike="noStrike" cap="none" dirty="0"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29" name="Google Shape;325;p31">
              <a:extLst>
                <a:ext uri="{FF2B5EF4-FFF2-40B4-BE49-F238E27FC236}">
                  <a16:creationId xmlns:a16="http://schemas.microsoft.com/office/drawing/2014/main" xmlns="" id="{245D97B4-1451-490A-B434-097DE3461006}"/>
                </a:ext>
              </a:extLst>
            </p:cNvPr>
            <p:cNvSpPr txBox="1"/>
            <p:nvPr/>
          </p:nvSpPr>
          <p:spPr>
            <a:xfrm>
              <a:off x="703047" y="4213372"/>
              <a:ext cx="1225357" cy="3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dirty="0" err="1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Mach_Score</a:t>
              </a:r>
              <a:endParaRPr b="0" i="0" u="none" strike="noStrike" cap="none" dirty="0"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1" name="Google Shape;325;p31">
              <a:extLst>
                <a:ext uri="{FF2B5EF4-FFF2-40B4-BE49-F238E27FC236}">
                  <a16:creationId xmlns:a16="http://schemas.microsoft.com/office/drawing/2014/main" xmlns="" id="{221D4705-26FA-4CBA-A76A-2F235C9888DE}"/>
                </a:ext>
              </a:extLst>
            </p:cNvPr>
            <p:cNvSpPr txBox="1"/>
            <p:nvPr/>
          </p:nvSpPr>
          <p:spPr>
            <a:xfrm>
              <a:off x="703047" y="4689230"/>
              <a:ext cx="1366872" cy="287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다양한 변수 값 </a:t>
              </a:r>
              <a:endParaRPr b="0" i="0" u="none" strike="noStrike" cap="none" dirty="0"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2" name="Google Shape;325;p31">
              <a:extLst>
                <a:ext uri="{FF2B5EF4-FFF2-40B4-BE49-F238E27FC236}">
                  <a16:creationId xmlns:a16="http://schemas.microsoft.com/office/drawing/2014/main" xmlns="" id="{87E6A85B-4D15-434F-8E33-2C3A259285A8}"/>
                </a:ext>
              </a:extLst>
            </p:cNvPr>
            <p:cNvSpPr txBox="1"/>
            <p:nvPr/>
          </p:nvSpPr>
          <p:spPr>
            <a:xfrm>
              <a:off x="818371" y="5001392"/>
              <a:ext cx="1580200" cy="223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altLang="ko-KR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=&gt;  </a:t>
              </a:r>
              <a:r>
                <a:rPr lang="ko-KR" altLang="en-US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예측력 향상 </a:t>
              </a:r>
              <a:r>
                <a:rPr lang="en-US" altLang="ko-KR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x </a:t>
              </a:r>
              <a:endParaRPr b="0" i="0" u="none" strike="noStrike" cap="none" dirty="0"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3" name="Google Shape;325;p31">
              <a:extLst>
                <a:ext uri="{FF2B5EF4-FFF2-40B4-BE49-F238E27FC236}">
                  <a16:creationId xmlns:a16="http://schemas.microsoft.com/office/drawing/2014/main" xmlns="" id="{D8D36001-846C-4DCA-84ED-E673343D96BF}"/>
                </a:ext>
              </a:extLst>
            </p:cNvPr>
            <p:cNvSpPr txBox="1"/>
            <p:nvPr/>
          </p:nvSpPr>
          <p:spPr>
            <a:xfrm>
              <a:off x="1095088" y="4440584"/>
              <a:ext cx="376118" cy="269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altLang="ko-KR" sz="2400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+</a:t>
              </a:r>
              <a:endParaRPr sz="2400" b="0" i="0" u="none" strike="noStrike" cap="none" dirty="0"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BFB137B5-80F2-4B88-9320-2BC7BEB6EA88}"/>
              </a:ext>
            </a:extLst>
          </p:cNvPr>
          <p:cNvGrpSpPr/>
          <p:nvPr/>
        </p:nvGrpSpPr>
        <p:grpSpPr>
          <a:xfrm>
            <a:off x="5532606" y="2067829"/>
            <a:ext cx="1981200" cy="640242"/>
            <a:chOff x="5960420" y="2205450"/>
            <a:chExt cx="1981200" cy="640242"/>
          </a:xfrm>
        </p:grpSpPr>
        <p:sp>
          <p:nvSpPr>
            <p:cNvPr id="37" name="Google Shape;325;p31">
              <a:extLst>
                <a:ext uri="{FF2B5EF4-FFF2-40B4-BE49-F238E27FC236}">
                  <a16:creationId xmlns:a16="http://schemas.microsoft.com/office/drawing/2014/main" xmlns="" id="{6F86B3A6-931F-4E47-82CC-B4F0E5DD025E}"/>
                </a:ext>
              </a:extLst>
            </p:cNvPr>
            <p:cNvSpPr txBox="1"/>
            <p:nvPr/>
          </p:nvSpPr>
          <p:spPr>
            <a:xfrm>
              <a:off x="5960420" y="2205450"/>
              <a:ext cx="1981200" cy="27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altLang="ko-KR" sz="14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- </a:t>
              </a:r>
              <a:r>
                <a:rPr lang="ko-KR" altLang="en-US" sz="2000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통제변수</a:t>
              </a: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325;p31">
              <a:extLst>
                <a:ext uri="{FF2B5EF4-FFF2-40B4-BE49-F238E27FC236}">
                  <a16:creationId xmlns:a16="http://schemas.microsoft.com/office/drawing/2014/main" xmlns="" id="{0116E813-3FAD-4A1A-BB39-465577AF557D}"/>
                </a:ext>
              </a:extLst>
            </p:cNvPr>
            <p:cNvSpPr txBox="1"/>
            <p:nvPr/>
          </p:nvSpPr>
          <p:spPr>
            <a:xfrm>
              <a:off x="5960420" y="2570986"/>
              <a:ext cx="1981200" cy="27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altLang="ko-KR" sz="2000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- </a:t>
              </a:r>
              <a:r>
                <a:rPr lang="ko-KR" altLang="en-US" sz="2000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전체변수 </a:t>
              </a:r>
              <a:endParaRPr sz="2000" b="0" i="0" u="none" strike="noStrike" cap="none" dirty="0"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20417C15-FC83-4E68-965C-B3A7547E41A2}"/>
              </a:ext>
            </a:extLst>
          </p:cNvPr>
          <p:cNvSpPr/>
          <p:nvPr/>
        </p:nvSpPr>
        <p:spPr>
          <a:xfrm>
            <a:off x="212014" y="1189970"/>
            <a:ext cx="11767971" cy="4797250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B3C7B065-E37E-442D-B92A-69715B985E76}"/>
              </a:ext>
            </a:extLst>
          </p:cNvPr>
          <p:cNvGrpSpPr/>
          <p:nvPr/>
        </p:nvGrpSpPr>
        <p:grpSpPr>
          <a:xfrm>
            <a:off x="5532606" y="3739821"/>
            <a:ext cx="1981200" cy="640242"/>
            <a:chOff x="5960420" y="2205450"/>
            <a:chExt cx="1981200" cy="640242"/>
          </a:xfrm>
        </p:grpSpPr>
        <p:sp>
          <p:nvSpPr>
            <p:cNvPr id="54" name="Google Shape;325;p31">
              <a:extLst>
                <a:ext uri="{FF2B5EF4-FFF2-40B4-BE49-F238E27FC236}">
                  <a16:creationId xmlns:a16="http://schemas.microsoft.com/office/drawing/2014/main" xmlns="" id="{D98F7CCB-9076-45C3-B675-B49E4FAEBCD6}"/>
                </a:ext>
              </a:extLst>
            </p:cNvPr>
            <p:cNvSpPr txBox="1"/>
            <p:nvPr/>
          </p:nvSpPr>
          <p:spPr>
            <a:xfrm>
              <a:off x="5960420" y="2205450"/>
              <a:ext cx="1981200" cy="27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altLang="ko-KR" sz="14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- </a:t>
              </a:r>
              <a:r>
                <a:rPr lang="ko-KR" altLang="en-US" sz="2000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통제변수</a:t>
              </a:r>
              <a:r>
                <a:rPr lang="ko-KR" altLang="en-US" sz="14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5" name="Google Shape;325;p31">
              <a:extLst>
                <a:ext uri="{FF2B5EF4-FFF2-40B4-BE49-F238E27FC236}">
                  <a16:creationId xmlns:a16="http://schemas.microsoft.com/office/drawing/2014/main" xmlns="" id="{5AE12E71-7CD5-418D-808E-76E66B00D424}"/>
                </a:ext>
              </a:extLst>
            </p:cNvPr>
            <p:cNvSpPr txBox="1"/>
            <p:nvPr/>
          </p:nvSpPr>
          <p:spPr>
            <a:xfrm>
              <a:off x="5960420" y="2570986"/>
              <a:ext cx="1981200" cy="274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altLang="ko-KR" sz="2000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- </a:t>
              </a:r>
              <a:r>
                <a:rPr lang="ko-KR" altLang="en-US" sz="2000" b="0" i="0" u="none" strike="noStrike" cap="none" dirty="0">
                  <a:solidFill>
                    <a:srgbClr val="000000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  <a:cs typeface="Arial"/>
                  <a:sym typeface="Arial"/>
                </a:rPr>
                <a:t>전체변수 </a:t>
              </a:r>
              <a:endParaRPr sz="2000" b="0" i="0" u="none" strike="noStrike" cap="none" dirty="0">
                <a:solidFill>
                  <a:srgbClr val="00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  <a:cs typeface="Arial"/>
                <a:sym typeface="Arial"/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EBA5AFC7-CD33-4313-B6BA-6A39C168DF8D}"/>
              </a:ext>
            </a:extLst>
          </p:cNvPr>
          <p:cNvCxnSpPr>
            <a:cxnSpLocks/>
          </p:cNvCxnSpPr>
          <p:nvPr/>
        </p:nvCxnSpPr>
        <p:spPr>
          <a:xfrm flipV="1">
            <a:off x="2398571" y="2627302"/>
            <a:ext cx="756109" cy="430990"/>
          </a:xfrm>
          <a:prstGeom prst="straightConnector1">
            <a:avLst/>
          </a:prstGeom>
          <a:ln w="28575">
            <a:solidFill>
              <a:srgbClr val="705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3AAF5D96-145A-4069-BCBB-AD9D4A56E1F9}"/>
              </a:ext>
            </a:extLst>
          </p:cNvPr>
          <p:cNvCxnSpPr>
            <a:cxnSpLocks/>
          </p:cNvCxnSpPr>
          <p:nvPr/>
        </p:nvCxnSpPr>
        <p:spPr>
          <a:xfrm>
            <a:off x="2416022" y="3227839"/>
            <a:ext cx="757862" cy="343123"/>
          </a:xfrm>
          <a:prstGeom prst="straightConnector1">
            <a:avLst/>
          </a:prstGeom>
          <a:ln w="28575">
            <a:solidFill>
              <a:srgbClr val="705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FB77ACE4-44C7-4685-AC2F-23AAF7126E31}"/>
              </a:ext>
            </a:extLst>
          </p:cNvPr>
          <p:cNvCxnSpPr>
            <a:cxnSpLocks/>
          </p:cNvCxnSpPr>
          <p:nvPr/>
        </p:nvCxnSpPr>
        <p:spPr>
          <a:xfrm flipV="1">
            <a:off x="5532606" y="3156327"/>
            <a:ext cx="1052659" cy="492664"/>
          </a:xfrm>
          <a:prstGeom prst="straightConnector1">
            <a:avLst/>
          </a:prstGeom>
          <a:ln w="28575">
            <a:solidFill>
              <a:srgbClr val="705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84B46444-076B-44A5-869A-F0FEECC78929}"/>
              </a:ext>
            </a:extLst>
          </p:cNvPr>
          <p:cNvCxnSpPr>
            <a:cxnSpLocks/>
          </p:cNvCxnSpPr>
          <p:nvPr/>
        </p:nvCxnSpPr>
        <p:spPr>
          <a:xfrm>
            <a:off x="8893629" y="3230483"/>
            <a:ext cx="783772" cy="0"/>
          </a:xfrm>
          <a:prstGeom prst="straightConnector1">
            <a:avLst/>
          </a:prstGeom>
          <a:ln w="28575">
            <a:solidFill>
              <a:srgbClr val="705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곱하기 기호 64">
            <a:extLst>
              <a:ext uri="{FF2B5EF4-FFF2-40B4-BE49-F238E27FC236}">
                <a16:creationId xmlns:a16="http://schemas.microsoft.com/office/drawing/2014/main" xmlns="" id="{BFF6AF31-3D8D-450F-83F1-4BEBE62543D2}"/>
              </a:ext>
            </a:extLst>
          </p:cNvPr>
          <p:cNvSpPr/>
          <p:nvPr/>
        </p:nvSpPr>
        <p:spPr>
          <a:xfrm>
            <a:off x="2643136" y="1471183"/>
            <a:ext cx="3561541" cy="1694885"/>
          </a:xfrm>
          <a:prstGeom prst="mathMultiply">
            <a:avLst>
              <a:gd name="adj1" fmla="val 16027"/>
            </a:avLst>
          </a:prstGeom>
          <a:solidFill>
            <a:srgbClr val="E002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417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6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0E487376-20F0-47C8-97AB-E25769102C51}"/>
              </a:ext>
            </a:extLst>
          </p:cNvPr>
          <p:cNvSpPr/>
          <p:nvPr/>
        </p:nvSpPr>
        <p:spPr>
          <a:xfrm>
            <a:off x="5054485" y="2743198"/>
            <a:ext cx="5212080" cy="1595923"/>
          </a:xfrm>
          <a:custGeom>
            <a:avLst/>
            <a:gdLst>
              <a:gd name="connsiteX0" fmla="*/ 0 w 5212080"/>
              <a:gd name="connsiteY0" fmla="*/ 265992 h 1595923"/>
              <a:gd name="connsiteX1" fmla="*/ 265992 w 5212080"/>
              <a:gd name="connsiteY1" fmla="*/ 0 h 1595923"/>
              <a:gd name="connsiteX2" fmla="*/ 4946088 w 5212080"/>
              <a:gd name="connsiteY2" fmla="*/ 0 h 1595923"/>
              <a:gd name="connsiteX3" fmla="*/ 5212080 w 5212080"/>
              <a:gd name="connsiteY3" fmla="*/ 265992 h 1595923"/>
              <a:gd name="connsiteX4" fmla="*/ 5212080 w 5212080"/>
              <a:gd name="connsiteY4" fmla="*/ 1329931 h 1595923"/>
              <a:gd name="connsiteX5" fmla="*/ 4946088 w 5212080"/>
              <a:gd name="connsiteY5" fmla="*/ 1595923 h 1595923"/>
              <a:gd name="connsiteX6" fmla="*/ 265992 w 5212080"/>
              <a:gd name="connsiteY6" fmla="*/ 1595923 h 1595923"/>
              <a:gd name="connsiteX7" fmla="*/ 0 w 5212080"/>
              <a:gd name="connsiteY7" fmla="*/ 1329931 h 1595923"/>
              <a:gd name="connsiteX8" fmla="*/ 0 w 5212080"/>
              <a:gd name="connsiteY8" fmla="*/ 265992 h 159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595923" extrusionOk="0">
                <a:moveTo>
                  <a:pt x="0" y="265992"/>
                </a:moveTo>
                <a:cubicBezTo>
                  <a:pt x="171" y="100539"/>
                  <a:pt x="120035" y="1942"/>
                  <a:pt x="265992" y="0"/>
                </a:cubicBezTo>
                <a:cubicBezTo>
                  <a:pt x="1963463" y="-66438"/>
                  <a:pt x="3280067" y="379"/>
                  <a:pt x="4946088" y="0"/>
                </a:cubicBezTo>
                <a:cubicBezTo>
                  <a:pt x="5088464" y="-1026"/>
                  <a:pt x="5216670" y="127430"/>
                  <a:pt x="5212080" y="265992"/>
                </a:cubicBezTo>
                <a:cubicBezTo>
                  <a:pt x="5214869" y="491286"/>
                  <a:pt x="5181012" y="1094794"/>
                  <a:pt x="5212080" y="1329931"/>
                </a:cubicBezTo>
                <a:cubicBezTo>
                  <a:pt x="5221811" y="1478117"/>
                  <a:pt x="5083598" y="1621504"/>
                  <a:pt x="4946088" y="1595923"/>
                </a:cubicBezTo>
                <a:cubicBezTo>
                  <a:pt x="3145683" y="1605475"/>
                  <a:pt x="1219009" y="1468008"/>
                  <a:pt x="265992" y="1595923"/>
                </a:cubicBezTo>
                <a:cubicBezTo>
                  <a:pt x="108412" y="1618625"/>
                  <a:pt x="334" y="1503258"/>
                  <a:pt x="0" y="1329931"/>
                </a:cubicBezTo>
                <a:cubicBezTo>
                  <a:pt x="-64352" y="842504"/>
                  <a:pt x="86895" y="659744"/>
                  <a:pt x="0" y="265992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C4FB67A-B615-48B9-8CAA-8A653D71F881}"/>
              </a:ext>
            </a:extLst>
          </p:cNvPr>
          <p:cNvGrpSpPr/>
          <p:nvPr/>
        </p:nvGrpSpPr>
        <p:grpSpPr>
          <a:xfrm>
            <a:off x="1201553" y="1307164"/>
            <a:ext cx="3952240" cy="4243672"/>
            <a:chOff x="1615440" y="1666240"/>
            <a:chExt cx="3952240" cy="42436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322CF3A-53F1-4BDF-99EE-A048405D1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28768" r="22223"/>
            <a:stretch/>
          </p:blipFill>
          <p:spPr>
            <a:xfrm>
              <a:off x="1615440" y="1666240"/>
              <a:ext cx="3952240" cy="2953008"/>
            </a:xfrm>
            <a:prstGeom prst="round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2A1B0212-920E-4A14-B064-66AE0CC70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88864" r="22223"/>
            <a:stretch/>
          </p:blipFill>
          <p:spPr>
            <a:xfrm>
              <a:off x="1615440" y="4541132"/>
              <a:ext cx="3952240" cy="1368780"/>
            </a:xfrm>
            <a:prstGeom prst="round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700158-3CD6-4C6D-841C-2BEB28B2E641}"/>
              </a:ext>
            </a:extLst>
          </p:cNvPr>
          <p:cNvSpPr txBox="1"/>
          <p:nvPr/>
        </p:nvSpPr>
        <p:spPr>
          <a:xfrm>
            <a:off x="6397056" y="3029162"/>
            <a:ext cx="373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4.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모델 소개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7E66260-53E9-4C91-B1E6-121FD889C71C}"/>
              </a:ext>
            </a:extLst>
          </p:cNvPr>
          <p:cNvSpPr/>
          <p:nvPr/>
        </p:nvSpPr>
        <p:spPr>
          <a:xfrm>
            <a:off x="5153793" y="2625404"/>
            <a:ext cx="5212080" cy="1863788"/>
          </a:xfrm>
          <a:custGeom>
            <a:avLst/>
            <a:gdLst>
              <a:gd name="connsiteX0" fmla="*/ 0 w 5212080"/>
              <a:gd name="connsiteY0" fmla="*/ 451223 h 1863788"/>
              <a:gd name="connsiteX1" fmla="*/ 451223 w 5212080"/>
              <a:gd name="connsiteY1" fmla="*/ 0 h 1863788"/>
              <a:gd name="connsiteX2" fmla="*/ 4760857 w 5212080"/>
              <a:gd name="connsiteY2" fmla="*/ 0 h 1863788"/>
              <a:gd name="connsiteX3" fmla="*/ 5212080 w 5212080"/>
              <a:gd name="connsiteY3" fmla="*/ 451223 h 1863788"/>
              <a:gd name="connsiteX4" fmla="*/ 5212080 w 5212080"/>
              <a:gd name="connsiteY4" fmla="*/ 1412565 h 1863788"/>
              <a:gd name="connsiteX5" fmla="*/ 4760857 w 5212080"/>
              <a:gd name="connsiteY5" fmla="*/ 1863788 h 1863788"/>
              <a:gd name="connsiteX6" fmla="*/ 451223 w 5212080"/>
              <a:gd name="connsiteY6" fmla="*/ 1863788 h 1863788"/>
              <a:gd name="connsiteX7" fmla="*/ 0 w 5212080"/>
              <a:gd name="connsiteY7" fmla="*/ 1412565 h 1863788"/>
              <a:gd name="connsiteX8" fmla="*/ 0 w 5212080"/>
              <a:gd name="connsiteY8" fmla="*/ 451223 h 186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863788" extrusionOk="0">
                <a:moveTo>
                  <a:pt x="0" y="451223"/>
                </a:moveTo>
                <a:cubicBezTo>
                  <a:pt x="308" y="168621"/>
                  <a:pt x="210667" y="17749"/>
                  <a:pt x="451223" y="0"/>
                </a:cubicBezTo>
                <a:cubicBezTo>
                  <a:pt x="1460149" y="-66438"/>
                  <a:pt x="3116010" y="379"/>
                  <a:pt x="4760857" y="0"/>
                </a:cubicBezTo>
                <a:cubicBezTo>
                  <a:pt x="4990869" y="-4350"/>
                  <a:pt x="5219102" y="214778"/>
                  <a:pt x="5212080" y="451223"/>
                </a:cubicBezTo>
                <a:cubicBezTo>
                  <a:pt x="5150825" y="824394"/>
                  <a:pt x="5145757" y="944580"/>
                  <a:pt x="5212080" y="1412565"/>
                </a:cubicBezTo>
                <a:cubicBezTo>
                  <a:pt x="5243451" y="1665907"/>
                  <a:pt x="5007308" y="1871285"/>
                  <a:pt x="4760857" y="1863788"/>
                </a:cubicBezTo>
                <a:cubicBezTo>
                  <a:pt x="2676685" y="1873340"/>
                  <a:pt x="1519775" y="1735873"/>
                  <a:pt x="451223" y="1863788"/>
                </a:cubicBezTo>
                <a:cubicBezTo>
                  <a:pt x="181325" y="1907786"/>
                  <a:pt x="346" y="1689155"/>
                  <a:pt x="0" y="1412565"/>
                </a:cubicBezTo>
                <a:cubicBezTo>
                  <a:pt x="-18047" y="1148166"/>
                  <a:pt x="-32422" y="548717"/>
                  <a:pt x="0" y="451223"/>
                </a:cubicBezTo>
                <a:close/>
              </a:path>
            </a:pathLst>
          </a:custGeom>
          <a:noFill/>
          <a:ln w="57150">
            <a:solidFill>
              <a:srgbClr val="5F92C5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>
                      <a:gd name="adj" fmla="val 242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601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44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5" name="Google Shape;685;p44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04. 모델 소개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86" name="Google Shape;686;p44"/>
          <p:cNvSpPr txBox="1"/>
          <p:nvPr/>
        </p:nvSpPr>
        <p:spPr>
          <a:xfrm>
            <a:off x="356084" y="933700"/>
            <a:ext cx="11213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◆"/>
            </a:pP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본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모델은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마키아벨리즘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변수들의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가중치를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구하기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위해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사용한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모델로서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</a:pP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    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마키아벨리즘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변수들을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제외한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다른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변수들을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통제하여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유의미한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회귀계수를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구하기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위해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사용하였습니다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98" name="Google Shape;698;p44"/>
          <p:cNvGrpSpPr/>
          <p:nvPr/>
        </p:nvGrpSpPr>
        <p:grpSpPr>
          <a:xfrm>
            <a:off x="246903" y="565822"/>
            <a:ext cx="433200" cy="367800"/>
            <a:chOff x="246903" y="498447"/>
            <a:chExt cx="433200" cy="367800"/>
          </a:xfrm>
        </p:grpSpPr>
        <p:sp>
          <p:nvSpPr>
            <p:cNvPr id="699" name="Google Shape;699;p44"/>
            <p:cNvSpPr/>
            <p:nvPr/>
          </p:nvSpPr>
          <p:spPr>
            <a:xfrm>
              <a:off x="246903" y="498447"/>
              <a:ext cx="433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700" name="Google Shape;700;p44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01" name="Google Shape;701;p44"/>
          <p:cNvSpPr/>
          <p:nvPr/>
        </p:nvSpPr>
        <p:spPr>
          <a:xfrm>
            <a:off x="79512" y="573228"/>
            <a:ext cx="26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PCA(</a:t>
            </a:r>
            <a:r>
              <a:rPr lang="en-US" sz="1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통제변수</a:t>
            </a: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02" name="Google Shape;7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87" y="1993164"/>
            <a:ext cx="10744825" cy="44197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6E5BEE28-7940-470B-A42C-B77C4D89550D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737FBF6-A291-423F-B058-7EB0ADC9E3D9}"/>
              </a:ext>
            </a:extLst>
          </p:cNvPr>
          <p:cNvSpPr/>
          <p:nvPr/>
        </p:nvSpPr>
        <p:spPr>
          <a:xfrm>
            <a:off x="5797426" y="2548539"/>
            <a:ext cx="3953064" cy="3496623"/>
          </a:xfrm>
          <a:prstGeom prst="rect">
            <a:avLst/>
          </a:prstGeom>
          <a:noFill/>
          <a:ln w="57150">
            <a:solidFill>
              <a:srgbClr val="FF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Google Shape;663;p43">
            <a:extLst>
              <a:ext uri="{FF2B5EF4-FFF2-40B4-BE49-F238E27FC236}">
                <a16:creationId xmlns:a16="http://schemas.microsoft.com/office/drawing/2014/main" xmlns="" id="{CA98222F-8C2F-4CAB-8587-01BB913944D0}"/>
              </a:ext>
            </a:extLst>
          </p:cNvPr>
          <p:cNvSpPr txBox="1"/>
          <p:nvPr/>
        </p:nvSpPr>
        <p:spPr>
          <a:xfrm>
            <a:off x="622516" y="1592550"/>
            <a:ext cx="61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1.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모델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학습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통제변수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61ECC10-A90F-4CAB-A3A4-810A78E4A7BF}"/>
              </a:ext>
            </a:extLst>
          </p:cNvPr>
          <p:cNvSpPr/>
          <p:nvPr/>
        </p:nvSpPr>
        <p:spPr>
          <a:xfrm>
            <a:off x="1460712" y="2574249"/>
            <a:ext cx="4083294" cy="344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Google Shape;261;p25">
            <a:extLst>
              <a:ext uri="{FF2B5EF4-FFF2-40B4-BE49-F238E27FC236}">
                <a16:creationId xmlns:a16="http://schemas.microsoft.com/office/drawing/2014/main" xmlns="" id="{993EBE55-A62C-44E5-A73C-008815E29E44}"/>
              </a:ext>
            </a:extLst>
          </p:cNvPr>
          <p:cNvSpPr/>
          <p:nvPr/>
        </p:nvSpPr>
        <p:spPr>
          <a:xfrm>
            <a:off x="901148" y="2581272"/>
            <a:ext cx="4642858" cy="3343028"/>
          </a:xfrm>
          <a:prstGeom prst="rect">
            <a:avLst/>
          </a:prstGeom>
          <a:solidFill>
            <a:schemeClr val="accent4">
              <a:lumMod val="60000"/>
              <a:lumOff val="40000"/>
              <a:alpha val="81000"/>
            </a:schemeClr>
          </a:solidFill>
          <a:ln w="12700" cap="flat" cmpd="sng">
            <a:solidFill>
              <a:schemeClr val="accent4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DFD1B53-1864-4D71-89E5-BE5A864C6F4F}"/>
              </a:ext>
            </a:extLst>
          </p:cNvPr>
          <p:cNvSpPr txBox="1"/>
          <p:nvPr/>
        </p:nvSpPr>
        <p:spPr>
          <a:xfrm>
            <a:off x="87017" y="3010409"/>
            <a:ext cx="6155634" cy="225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통제변수 선정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나이</a:t>
            </a:r>
            <a:r>
              <a:rPr lang="en-US" altLang="ko-KR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학력</a:t>
            </a:r>
            <a:r>
              <a:rPr lang="en-US" altLang="ko-KR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종교</a:t>
            </a:r>
            <a:r>
              <a:rPr lang="en-US" altLang="ko-KR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인종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인구통계학적 컬럼의 값이 완벽하게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행을 찾아서 선정 </a:t>
            </a:r>
          </a:p>
        </p:txBody>
      </p:sp>
      <p:pic>
        <p:nvPicPr>
          <p:cNvPr id="7" name="Picture 2" descr="Adhesive sticky tape isolated on transparent Vector Image">
            <a:extLst>
              <a:ext uri="{FF2B5EF4-FFF2-40B4-BE49-F238E27FC236}">
                <a16:creationId xmlns:a16="http://schemas.microsoft.com/office/drawing/2014/main" xmlns="" id="{9A63A127-73E7-41B7-B194-1D2AA8BD2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5741" b="20278" l="3200" r="60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95" t="3973" r="40986" b="77826"/>
          <a:stretch/>
        </p:blipFill>
        <p:spPr bwMode="auto">
          <a:xfrm>
            <a:off x="2299113" y="2303360"/>
            <a:ext cx="1784449" cy="58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76" y="1358405"/>
            <a:ext cx="6700851" cy="52852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710" name="Google Shape;710;p45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1" name="Google Shape;711;p45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04. 모델 소개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722" name="Google Shape;722;p45"/>
          <p:cNvGrpSpPr/>
          <p:nvPr/>
        </p:nvGrpSpPr>
        <p:grpSpPr>
          <a:xfrm>
            <a:off x="246903" y="565822"/>
            <a:ext cx="433200" cy="367800"/>
            <a:chOff x="246903" y="498447"/>
            <a:chExt cx="433200" cy="367800"/>
          </a:xfrm>
        </p:grpSpPr>
        <p:sp>
          <p:nvSpPr>
            <p:cNvPr id="723" name="Google Shape;723;p45"/>
            <p:cNvSpPr/>
            <p:nvPr/>
          </p:nvSpPr>
          <p:spPr>
            <a:xfrm>
              <a:off x="246903" y="498447"/>
              <a:ext cx="433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724" name="Google Shape;724;p45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5" name="Google Shape;725;p45"/>
          <p:cNvSpPr/>
          <p:nvPr/>
        </p:nvSpPr>
        <p:spPr>
          <a:xfrm>
            <a:off x="66260" y="552570"/>
            <a:ext cx="26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PCA(</a:t>
            </a:r>
            <a:r>
              <a:rPr lang="en-US" sz="1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통제변수</a:t>
            </a: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B4047FB-0418-46BB-A4C5-E26289DA9EC7}"/>
              </a:ext>
            </a:extLst>
          </p:cNvPr>
          <p:cNvGrpSpPr/>
          <p:nvPr/>
        </p:nvGrpSpPr>
        <p:grpSpPr>
          <a:xfrm>
            <a:off x="6660046" y="3001303"/>
            <a:ext cx="5040086" cy="3408053"/>
            <a:chOff x="6649160" y="2990417"/>
            <a:chExt cx="5040086" cy="340805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FF65BA8A-D098-49E6-8397-A7A5AC42FF5F}"/>
                </a:ext>
              </a:extLst>
            </p:cNvPr>
            <p:cNvSpPr/>
            <p:nvPr/>
          </p:nvSpPr>
          <p:spPr>
            <a:xfrm>
              <a:off x="6649160" y="2990417"/>
              <a:ext cx="5040086" cy="34080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27" name="Google Shape;727;p45"/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1087" t="27868" r="30544"/>
            <a:stretch/>
          </p:blipFill>
          <p:spPr>
            <a:xfrm>
              <a:off x="6768903" y="3124200"/>
              <a:ext cx="4800600" cy="315504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3BE8DC8E-CAA0-4932-A389-6349E574A4DA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3" name="Google Shape;663;p43">
            <a:extLst>
              <a:ext uri="{FF2B5EF4-FFF2-40B4-BE49-F238E27FC236}">
                <a16:creationId xmlns:a16="http://schemas.microsoft.com/office/drawing/2014/main" xmlns="" id="{5763BAF4-AF73-4050-A54D-C38EE835ECBD}"/>
              </a:ext>
            </a:extLst>
          </p:cNvPr>
          <p:cNvSpPr txBox="1"/>
          <p:nvPr/>
        </p:nvSpPr>
        <p:spPr>
          <a:xfrm>
            <a:off x="356084" y="995064"/>
            <a:ext cx="10981925" cy="40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1.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모델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학습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: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변수통제 후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Q_Ques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컬럼만 뽑아 인공변수 생성 및 변수제거 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RF 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인공변수 개수 결정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052EBAD1-24EC-4CE0-8C6F-9E8A28FEE89F}"/>
              </a:ext>
            </a:extLst>
          </p:cNvPr>
          <p:cNvGrpSpPr/>
          <p:nvPr/>
        </p:nvGrpSpPr>
        <p:grpSpPr>
          <a:xfrm>
            <a:off x="8306525" y="1403072"/>
            <a:ext cx="2340600" cy="1455836"/>
            <a:chOff x="11719086" y="2024610"/>
            <a:chExt cx="2340600" cy="1455836"/>
          </a:xfrm>
        </p:grpSpPr>
        <p:sp>
          <p:nvSpPr>
            <p:cNvPr id="4" name="Google Shape;261;p25">
              <a:extLst>
                <a:ext uri="{FF2B5EF4-FFF2-40B4-BE49-F238E27FC236}">
                  <a16:creationId xmlns:a16="http://schemas.microsoft.com/office/drawing/2014/main" xmlns="" id="{85B9D290-4EF2-4C41-A43B-3805A149F5A5}"/>
                </a:ext>
              </a:extLst>
            </p:cNvPr>
            <p:cNvSpPr/>
            <p:nvPr/>
          </p:nvSpPr>
          <p:spPr>
            <a:xfrm>
              <a:off x="11719086" y="2253183"/>
              <a:ext cx="2340600" cy="122726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81000"/>
              </a:schemeClr>
            </a:solidFill>
            <a:ln w="12700" cap="flat" cmpd="sng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rgbClr val="7055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13</a:t>
              </a:r>
              <a:r>
                <a:rPr lang="ko-KR" altLang="en-US" sz="1600" dirty="0">
                  <a:solidFill>
                    <a:srgbClr val="7055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개 인공변수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일 때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rgbClr val="7055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예측력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이 가장 </a:t>
              </a:r>
              <a:r>
                <a:rPr lang="ko-KR" altLang="en-US" sz="16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높음</a:t>
              </a:r>
            </a:p>
          </p:txBody>
        </p:sp>
        <p:pic>
          <p:nvPicPr>
            <p:cNvPr id="5" name="Picture 2" descr="Adhesive sticky tape isolated on transparent Vector Image">
              <a:extLst>
                <a:ext uri="{FF2B5EF4-FFF2-40B4-BE49-F238E27FC236}">
                  <a16:creationId xmlns:a16="http://schemas.microsoft.com/office/drawing/2014/main" xmlns="" id="{B8FBB5B6-3972-40D5-BD26-F9F8CD61CE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backgroundRemoval t="5741" b="20278" l="3200" r="60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595" t="3973" r="40986" b="77826"/>
            <a:stretch/>
          </p:blipFill>
          <p:spPr bwMode="auto">
            <a:xfrm>
              <a:off x="12192000" y="2024610"/>
              <a:ext cx="1394772" cy="457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46"/>
          <p:cNvPicPr preferRelativeResize="0"/>
          <p:nvPr/>
        </p:nvPicPr>
        <p:blipFill rotWithShape="1">
          <a:blip r:embed="rId3">
            <a:alphaModFix/>
          </a:blip>
          <a:srcRect l="8776" b="48900"/>
          <a:stretch/>
        </p:blipFill>
        <p:spPr>
          <a:xfrm>
            <a:off x="356084" y="1409996"/>
            <a:ext cx="9760423" cy="34890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46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6" name="Google Shape;736;p46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04. 모델 소개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750" name="Google Shape;750;p46"/>
          <p:cNvGrpSpPr/>
          <p:nvPr/>
        </p:nvGrpSpPr>
        <p:grpSpPr>
          <a:xfrm>
            <a:off x="246903" y="565822"/>
            <a:ext cx="433200" cy="367800"/>
            <a:chOff x="246903" y="498447"/>
            <a:chExt cx="433200" cy="367800"/>
          </a:xfrm>
        </p:grpSpPr>
        <p:sp>
          <p:nvSpPr>
            <p:cNvPr id="751" name="Google Shape;751;p46"/>
            <p:cNvSpPr/>
            <p:nvPr/>
          </p:nvSpPr>
          <p:spPr>
            <a:xfrm>
              <a:off x="246903" y="498447"/>
              <a:ext cx="433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752" name="Google Shape;752;p46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6697FBBE-5C70-4440-878F-0C2E26E0DD3C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pic>
        <p:nvPicPr>
          <p:cNvPr id="25" name="Google Shape;754;p46">
            <a:extLst>
              <a:ext uri="{FF2B5EF4-FFF2-40B4-BE49-F238E27FC236}">
                <a16:creationId xmlns:a16="http://schemas.microsoft.com/office/drawing/2014/main" xmlns="" id="{2684412D-1650-42D8-919E-AB8D448FCF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653" t="51722" r="57649"/>
          <a:stretch/>
        </p:blipFill>
        <p:spPr>
          <a:xfrm>
            <a:off x="6730030" y="3196459"/>
            <a:ext cx="3676987" cy="30719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Google Shape;663;p43">
            <a:extLst>
              <a:ext uri="{FF2B5EF4-FFF2-40B4-BE49-F238E27FC236}">
                <a16:creationId xmlns:a16="http://schemas.microsoft.com/office/drawing/2014/main" xmlns="" id="{5345F13F-FE5A-41DA-BFCD-F8A5187D459F}"/>
              </a:ext>
            </a:extLst>
          </p:cNvPr>
          <p:cNvSpPr txBox="1"/>
          <p:nvPr/>
        </p:nvSpPr>
        <p:spPr>
          <a:xfrm>
            <a:off x="356084" y="1039508"/>
            <a:ext cx="61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1.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모델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학습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: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RF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매개변수 튜닝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C710917B-76AE-4A6F-82FC-DC2D51707541}"/>
              </a:ext>
            </a:extLst>
          </p:cNvPr>
          <p:cNvGrpSpPr/>
          <p:nvPr/>
        </p:nvGrpSpPr>
        <p:grpSpPr>
          <a:xfrm>
            <a:off x="9323528" y="2288849"/>
            <a:ext cx="2340600" cy="1455836"/>
            <a:chOff x="11719086" y="2024610"/>
            <a:chExt cx="2340600" cy="1455836"/>
          </a:xfrm>
        </p:grpSpPr>
        <p:sp>
          <p:nvSpPr>
            <p:cNvPr id="29" name="Google Shape;261;p25">
              <a:extLst>
                <a:ext uri="{FF2B5EF4-FFF2-40B4-BE49-F238E27FC236}">
                  <a16:creationId xmlns:a16="http://schemas.microsoft.com/office/drawing/2014/main" xmlns="" id="{81243D1D-3638-4C7D-9C05-E0B254FC8130}"/>
                </a:ext>
              </a:extLst>
            </p:cNvPr>
            <p:cNvSpPr/>
            <p:nvPr/>
          </p:nvSpPr>
          <p:spPr>
            <a:xfrm>
              <a:off x="11719086" y="2253183"/>
              <a:ext cx="2340600" cy="122726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81000"/>
              </a:schemeClr>
            </a:solidFill>
            <a:ln w="12700" cap="flat" cmpd="sng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n_estimators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98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일 때 가장 높은 예측력 보임</a:t>
              </a:r>
            </a:p>
          </p:txBody>
        </p:sp>
        <p:pic>
          <p:nvPicPr>
            <p:cNvPr id="30" name="Picture 2" descr="Adhesive sticky tape isolated on transparent Vector Image">
              <a:extLst>
                <a:ext uri="{FF2B5EF4-FFF2-40B4-BE49-F238E27FC236}">
                  <a16:creationId xmlns:a16="http://schemas.microsoft.com/office/drawing/2014/main" xmlns="" id="{BB3D2BE8-84FC-46BC-B20B-9A6E306516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5741" b="20278" l="3200" r="60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595" t="3973" r="40986" b="77826"/>
            <a:stretch/>
          </p:blipFill>
          <p:spPr bwMode="auto">
            <a:xfrm>
              <a:off x="12192000" y="2024610"/>
              <a:ext cx="1394772" cy="457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2DD50D7-C9BC-4B9B-B6CC-8683BEB0ED82}"/>
              </a:ext>
            </a:extLst>
          </p:cNvPr>
          <p:cNvCxnSpPr/>
          <p:nvPr/>
        </p:nvCxnSpPr>
        <p:spPr>
          <a:xfrm>
            <a:off x="522514" y="1409996"/>
            <a:ext cx="959399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93EAA28-B664-43EF-ADF2-151E83CB2741}"/>
              </a:ext>
            </a:extLst>
          </p:cNvPr>
          <p:cNvCxnSpPr/>
          <p:nvPr/>
        </p:nvCxnSpPr>
        <p:spPr>
          <a:xfrm>
            <a:off x="10116507" y="1409996"/>
            <a:ext cx="0" cy="97397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25;p45">
            <a:extLst>
              <a:ext uri="{FF2B5EF4-FFF2-40B4-BE49-F238E27FC236}">
                <a16:creationId xmlns:a16="http://schemas.microsoft.com/office/drawing/2014/main" xmlns="" id="{C39FAA25-AB73-43A1-A326-2CD91B8562F8}"/>
              </a:ext>
            </a:extLst>
          </p:cNvPr>
          <p:cNvSpPr/>
          <p:nvPr/>
        </p:nvSpPr>
        <p:spPr>
          <a:xfrm>
            <a:off x="66260" y="552570"/>
            <a:ext cx="26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PCA(</a:t>
            </a:r>
            <a:r>
              <a:rPr lang="en-US" sz="1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통제변수</a:t>
            </a: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1" name="Google Shape;761;p47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2" name="Google Shape;762;p47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04. 모델 소개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776" name="Google Shape;776;p47"/>
          <p:cNvGrpSpPr/>
          <p:nvPr/>
        </p:nvGrpSpPr>
        <p:grpSpPr>
          <a:xfrm>
            <a:off x="246903" y="565822"/>
            <a:ext cx="433200" cy="367800"/>
            <a:chOff x="246903" y="498447"/>
            <a:chExt cx="433200" cy="367800"/>
          </a:xfrm>
        </p:grpSpPr>
        <p:sp>
          <p:nvSpPr>
            <p:cNvPr id="777" name="Google Shape;777;p47"/>
            <p:cNvSpPr/>
            <p:nvPr/>
          </p:nvSpPr>
          <p:spPr>
            <a:xfrm>
              <a:off x="246903" y="498447"/>
              <a:ext cx="433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778" name="Google Shape;778;p47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0" name="Google Shape;780;p47"/>
          <p:cNvGrpSpPr/>
          <p:nvPr/>
        </p:nvGrpSpPr>
        <p:grpSpPr>
          <a:xfrm>
            <a:off x="463503" y="1510413"/>
            <a:ext cx="10953600" cy="4356239"/>
            <a:chOff x="485975" y="2149537"/>
            <a:chExt cx="10953600" cy="4356239"/>
          </a:xfrm>
        </p:grpSpPr>
        <p:pic>
          <p:nvPicPr>
            <p:cNvPr id="781" name="Google Shape;78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5975" y="2149537"/>
              <a:ext cx="10953600" cy="435623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82" name="Google Shape;782;p47"/>
            <p:cNvSpPr/>
            <p:nvPr/>
          </p:nvSpPr>
          <p:spPr>
            <a:xfrm>
              <a:off x="555150" y="3763475"/>
              <a:ext cx="3011700" cy="239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3797B0A3-F18D-4275-824F-800E7B465C9F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3" name="Google Shape;663;p43">
            <a:extLst>
              <a:ext uri="{FF2B5EF4-FFF2-40B4-BE49-F238E27FC236}">
                <a16:creationId xmlns:a16="http://schemas.microsoft.com/office/drawing/2014/main" xmlns="" id="{BAF10BFA-851F-423D-B84B-68E4B3E2C801}"/>
              </a:ext>
            </a:extLst>
          </p:cNvPr>
          <p:cNvSpPr txBox="1"/>
          <p:nvPr/>
        </p:nvSpPr>
        <p:spPr>
          <a:xfrm>
            <a:off x="356084" y="1039508"/>
            <a:ext cx="61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1.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모델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학습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제출 및 결과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" name="Google Shape;725;p45">
            <a:extLst>
              <a:ext uri="{FF2B5EF4-FFF2-40B4-BE49-F238E27FC236}">
                <a16:creationId xmlns:a16="http://schemas.microsoft.com/office/drawing/2014/main" xmlns="" id="{E7638251-8954-4D8C-A5E6-28D2B09733AB}"/>
              </a:ext>
            </a:extLst>
          </p:cNvPr>
          <p:cNvSpPr/>
          <p:nvPr/>
        </p:nvSpPr>
        <p:spPr>
          <a:xfrm>
            <a:off x="66260" y="552570"/>
            <a:ext cx="26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PCA(</a:t>
            </a:r>
            <a:r>
              <a:rPr lang="en-US" sz="1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통제변수</a:t>
            </a: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9" name="Google Shape;789;p48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0" name="Google Shape;790;p48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04. 모델 소개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91" name="Google Shape;791;p48"/>
          <p:cNvSpPr txBox="1"/>
          <p:nvPr/>
        </p:nvSpPr>
        <p:spPr>
          <a:xfrm>
            <a:off x="356084" y="933700"/>
            <a:ext cx="11213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◆"/>
            </a:pP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본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모델은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마키아벨리즘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변수들의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가중치를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구하기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위해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사용한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모델로서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마키아벨리즘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변수들을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제외한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다른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변수들을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통제하여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유의미한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endParaRPr sz="1400" dirty="0">
              <a:solidFill>
                <a:srgbClr val="7F7F7F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   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회귀계수를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구하기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위해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사용하였습니다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03" name="Google Shape;803;p48"/>
          <p:cNvGrpSpPr/>
          <p:nvPr/>
        </p:nvGrpSpPr>
        <p:grpSpPr>
          <a:xfrm>
            <a:off x="246903" y="565822"/>
            <a:ext cx="433200" cy="367800"/>
            <a:chOff x="246903" y="498447"/>
            <a:chExt cx="433200" cy="367800"/>
          </a:xfrm>
        </p:grpSpPr>
        <p:sp>
          <p:nvSpPr>
            <p:cNvPr id="804" name="Google Shape;804;p48"/>
            <p:cNvSpPr/>
            <p:nvPr/>
          </p:nvSpPr>
          <p:spPr>
            <a:xfrm>
              <a:off x="246903" y="498447"/>
              <a:ext cx="4332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805" name="Google Shape;805;p48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06" name="Google Shape;806;p48"/>
          <p:cNvSpPr/>
          <p:nvPr/>
        </p:nvSpPr>
        <p:spPr>
          <a:xfrm>
            <a:off x="356084" y="551602"/>
            <a:ext cx="26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PCA(</a:t>
            </a:r>
            <a:r>
              <a:rPr lang="en-US" sz="18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전체,통제변수</a:t>
            </a:r>
            <a:r>
              <a:rPr lang="en-US" sz="18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07" name="Google Shape;8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16" y="2170040"/>
            <a:ext cx="9150799" cy="27729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Google Shape;663;p43">
            <a:extLst>
              <a:ext uri="{FF2B5EF4-FFF2-40B4-BE49-F238E27FC236}">
                <a16:creationId xmlns:a16="http://schemas.microsoft.com/office/drawing/2014/main" xmlns="" id="{D032EAB7-071F-4708-A0F7-EEFC56FF1015}"/>
              </a:ext>
            </a:extLst>
          </p:cNvPr>
          <p:cNvSpPr txBox="1"/>
          <p:nvPr/>
        </p:nvSpPr>
        <p:spPr>
          <a:xfrm>
            <a:off x="463503" y="1717470"/>
            <a:ext cx="61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1.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모델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학습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같은 방식으로 통제변수 없이 전체 데이터셋으로 다시 시도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7"/>
          <p:cNvGrpSpPr/>
          <p:nvPr/>
        </p:nvGrpSpPr>
        <p:grpSpPr>
          <a:xfrm>
            <a:off x="246903" y="565822"/>
            <a:ext cx="1483589" cy="367878"/>
            <a:chOff x="246903" y="536947"/>
            <a:chExt cx="1483589" cy="367878"/>
          </a:xfrm>
        </p:grpSpPr>
        <p:sp>
          <p:nvSpPr>
            <p:cNvPr id="146" name="Google Shape;146;p17"/>
            <p:cNvSpPr/>
            <p:nvPr/>
          </p:nvSpPr>
          <p:spPr>
            <a:xfrm>
              <a:off x="246903" y="536947"/>
              <a:ext cx="1483589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   대회 설명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147" name="Google Shape;147;p17"/>
            <p:cNvCxnSpPr/>
            <p:nvPr/>
          </p:nvCxnSpPr>
          <p:spPr>
            <a:xfrm>
              <a:off x="616016" y="5775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48" name="Google Shape;148;p17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17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01.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분석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목적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l="12126" t="29218" r="13749" b="40427"/>
          <a:stretch/>
        </p:blipFill>
        <p:spPr>
          <a:xfrm>
            <a:off x="999002" y="1100912"/>
            <a:ext cx="10193996" cy="24076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89668CA5-3027-4D93-89C3-1CF74FC5075F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47F7927-4494-470F-B4A8-9D0D9F5D1B36}"/>
              </a:ext>
            </a:extLst>
          </p:cNvPr>
          <p:cNvGrpSpPr/>
          <p:nvPr/>
        </p:nvGrpSpPr>
        <p:grpSpPr>
          <a:xfrm>
            <a:off x="1730492" y="3793023"/>
            <a:ext cx="9909468" cy="2768333"/>
            <a:chOff x="2050168" y="3720421"/>
            <a:chExt cx="9909468" cy="276833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BB75781-1214-4144-A61E-870983BC720B}"/>
                </a:ext>
              </a:extLst>
            </p:cNvPr>
            <p:cNvGrpSpPr/>
            <p:nvPr/>
          </p:nvGrpSpPr>
          <p:grpSpPr>
            <a:xfrm>
              <a:off x="2592436" y="3887633"/>
              <a:ext cx="9367200" cy="2118168"/>
              <a:chOff x="616016" y="3791381"/>
              <a:chExt cx="9367200" cy="2118168"/>
            </a:xfrm>
          </p:grpSpPr>
          <p:sp>
            <p:nvSpPr>
              <p:cNvPr id="10" name="Google Shape;151;p17"/>
              <p:cNvSpPr txBox="1"/>
              <p:nvPr/>
            </p:nvSpPr>
            <p:spPr>
              <a:xfrm>
                <a:off x="616016" y="4186554"/>
                <a:ext cx="9367200" cy="1327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2065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2.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대회설명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endParaRPr>
              </a:p>
              <a:p>
                <a:pPr marL="12065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-</a:t>
                </a:r>
                <a:r>
                  <a:rPr lang="en-US" dirty="0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마키아벨리즘</a:t>
                </a:r>
                <a:r>
                  <a:rPr lang="en-US" dirty="0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심리테스트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를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활용하여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테스트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참가자의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국가</a:t>
                </a:r>
                <a:r>
                  <a:rPr lang="en-US" dirty="0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선거</a:t>
                </a:r>
                <a:r>
                  <a:rPr lang="en-US" dirty="0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투표</a:t>
                </a:r>
                <a:r>
                  <a:rPr lang="en-US" dirty="0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여부</a:t>
                </a:r>
                <a:r>
                  <a:rPr lang="en-US" dirty="0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예측</a:t>
                </a:r>
                <a:endParaRPr dirty="0">
                  <a:solidFill>
                    <a:srgbClr val="C00000"/>
                  </a:solidFill>
                  <a:latin typeface="나눔스퀘어_ac Bold" pitchFamily="50" charset="-127"/>
                  <a:ea typeface="나눔스퀘어_ac Bold" pitchFamily="50" charset="-127"/>
                </a:endParaRPr>
              </a:p>
              <a:p>
                <a:pPr marL="12065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-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주어진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데이터만을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활용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>
                    <a:solidFill>
                      <a:schemeClr val="dk1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(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외부</a:t>
                </a:r>
                <a:r>
                  <a:rPr lang="en-US" dirty="0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데이터셋</a:t>
                </a:r>
                <a:r>
                  <a:rPr lang="en-US" dirty="0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사용</a:t>
                </a:r>
                <a:r>
                  <a:rPr lang="en-US" dirty="0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불가</a:t>
                </a:r>
                <a:r>
                  <a:rPr lang="en-US" dirty="0">
                    <a:solidFill>
                      <a:schemeClr val="dk1"/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)</a:t>
                </a:r>
                <a:endParaRPr sz="1100" u="sng" dirty="0">
                  <a:solidFill>
                    <a:schemeClr val="hlink"/>
                  </a:solidFill>
                </a:endParaRPr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dirty="0"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855DC8C8-2559-4D55-8E1C-08D062A2F961}"/>
                  </a:ext>
                </a:extLst>
              </p:cNvPr>
              <p:cNvSpPr txBox="1"/>
              <p:nvPr/>
            </p:nvSpPr>
            <p:spPr>
              <a:xfrm>
                <a:off x="616016" y="3791381"/>
                <a:ext cx="6155870" cy="395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0650" lvl="0" algn="l" rtl="0">
                  <a:lnSpc>
                    <a:spcPct val="115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</a:pP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1. </a:t>
                </a: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주제 </a:t>
                </a: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: </a:t>
                </a: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심리학 테스트 분석 알고리즘 개발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585BADAF-9004-4F9D-8B0F-DCB26D82C043}"/>
                  </a:ext>
                </a:extLst>
              </p:cNvPr>
              <p:cNvSpPr txBox="1"/>
              <p:nvPr/>
            </p:nvSpPr>
            <p:spPr>
              <a:xfrm>
                <a:off x="616016" y="5514376"/>
                <a:ext cx="6155870" cy="395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065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</a:pP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3. </a:t>
                </a: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주최</a:t>
                </a: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주관 </a:t>
                </a: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itchFamily="50" charset="-127"/>
                    <a:ea typeface="나눔스퀘어_ac Bold" pitchFamily="50" charset="-127"/>
                  </a:rPr>
                  <a:t>: DACON</a:t>
                </a: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D4196D44-44CA-4D12-8277-26544FA57B87}"/>
                </a:ext>
              </a:extLst>
            </p:cNvPr>
            <p:cNvSpPr/>
            <p:nvPr/>
          </p:nvSpPr>
          <p:spPr>
            <a:xfrm>
              <a:off x="2050168" y="3720421"/>
              <a:ext cx="8688205" cy="2768333"/>
            </a:xfrm>
            <a:custGeom>
              <a:avLst/>
              <a:gdLst>
                <a:gd name="connsiteX0" fmla="*/ 0 w 8688205"/>
                <a:gd name="connsiteY0" fmla="*/ 461398 h 2768333"/>
                <a:gd name="connsiteX1" fmla="*/ 461398 w 8688205"/>
                <a:gd name="connsiteY1" fmla="*/ 0 h 2768333"/>
                <a:gd name="connsiteX2" fmla="*/ 8226807 w 8688205"/>
                <a:gd name="connsiteY2" fmla="*/ 0 h 2768333"/>
                <a:gd name="connsiteX3" fmla="*/ 8688205 w 8688205"/>
                <a:gd name="connsiteY3" fmla="*/ 461398 h 2768333"/>
                <a:gd name="connsiteX4" fmla="*/ 8688205 w 8688205"/>
                <a:gd name="connsiteY4" fmla="*/ 2306935 h 2768333"/>
                <a:gd name="connsiteX5" fmla="*/ 8226807 w 8688205"/>
                <a:gd name="connsiteY5" fmla="*/ 2768333 h 2768333"/>
                <a:gd name="connsiteX6" fmla="*/ 461398 w 8688205"/>
                <a:gd name="connsiteY6" fmla="*/ 2768333 h 2768333"/>
                <a:gd name="connsiteX7" fmla="*/ 0 w 8688205"/>
                <a:gd name="connsiteY7" fmla="*/ 2306935 h 2768333"/>
                <a:gd name="connsiteX8" fmla="*/ 0 w 8688205"/>
                <a:gd name="connsiteY8" fmla="*/ 461398 h 276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8205" h="2768333" extrusionOk="0">
                  <a:moveTo>
                    <a:pt x="0" y="461398"/>
                  </a:moveTo>
                  <a:cubicBezTo>
                    <a:pt x="173" y="187759"/>
                    <a:pt x="220392" y="28358"/>
                    <a:pt x="461398" y="0"/>
                  </a:cubicBezTo>
                  <a:cubicBezTo>
                    <a:pt x="4177231" y="-66438"/>
                    <a:pt x="4537557" y="379"/>
                    <a:pt x="8226807" y="0"/>
                  </a:cubicBezTo>
                  <a:cubicBezTo>
                    <a:pt x="8435053" y="-10556"/>
                    <a:pt x="8695941" y="220632"/>
                    <a:pt x="8688205" y="461398"/>
                  </a:cubicBezTo>
                  <a:cubicBezTo>
                    <a:pt x="8523108" y="715263"/>
                    <a:pt x="8754970" y="1956476"/>
                    <a:pt x="8688205" y="2306935"/>
                  </a:cubicBezTo>
                  <a:cubicBezTo>
                    <a:pt x="8703172" y="2563732"/>
                    <a:pt x="8474470" y="2787833"/>
                    <a:pt x="8226807" y="2768333"/>
                  </a:cubicBezTo>
                  <a:cubicBezTo>
                    <a:pt x="5718072" y="2777885"/>
                    <a:pt x="2994170" y="2640418"/>
                    <a:pt x="461398" y="2768333"/>
                  </a:cubicBezTo>
                  <a:cubicBezTo>
                    <a:pt x="186870" y="2810230"/>
                    <a:pt x="505" y="2601692"/>
                    <a:pt x="0" y="2306935"/>
                  </a:cubicBezTo>
                  <a:cubicBezTo>
                    <a:pt x="-18079" y="1988335"/>
                    <a:pt x="145270" y="1259126"/>
                    <a:pt x="0" y="461398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3892645257">
                    <a:prstGeom prst="round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010010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49"/>
          <p:cNvGrpSpPr/>
          <p:nvPr/>
        </p:nvGrpSpPr>
        <p:grpSpPr>
          <a:xfrm>
            <a:off x="246903" y="565822"/>
            <a:ext cx="1615227" cy="367878"/>
            <a:chOff x="246903" y="498447"/>
            <a:chExt cx="1615227" cy="367878"/>
          </a:xfrm>
        </p:grpSpPr>
        <p:sp>
          <p:nvSpPr>
            <p:cNvPr id="814" name="Google Shape;814;p49"/>
            <p:cNvSpPr/>
            <p:nvPr/>
          </p:nvSpPr>
          <p:spPr>
            <a:xfrm>
              <a:off x="246903" y="498447"/>
              <a:ext cx="1615227" cy="367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</a:t>
              </a:r>
              <a:r>
                <a:rPr lang="en-US" sz="180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AUTO ML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815" name="Google Shape;815;p49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816" name="Google Shape;816;p49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7" name="Google Shape;817;p49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04. 모델 소개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18" name="Google Shape;818;p49"/>
          <p:cNvSpPr txBox="1"/>
          <p:nvPr/>
        </p:nvSpPr>
        <p:spPr>
          <a:xfrm>
            <a:off x="356084" y="933700"/>
            <a:ext cx="11213481" cy="69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◆"/>
            </a:pP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본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모델은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머신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러닝을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실제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문제에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적용하는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프로세스를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자동화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하는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프로세스로서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,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R="0" lvl="0" algn="l" rtl="0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</a:pP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    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어떤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최적인지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사용된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최적의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매개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변수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값을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찾아주는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과정을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자동화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해주는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endParaRPr sz="1400" dirty="0">
              <a:solidFill>
                <a:srgbClr val="7F7F7F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822" name="Google Shape;8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516" y="2289338"/>
            <a:ext cx="9442384" cy="346342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05"/>
              </a:srgbClr>
            </a:outerShdw>
          </a:effectLst>
        </p:spPr>
      </p:pic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AAFA1670-94BA-4C6D-83F1-D81CDF1BD14E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4" name="Google Shape;663;p43">
            <a:extLst>
              <a:ext uri="{FF2B5EF4-FFF2-40B4-BE49-F238E27FC236}">
                <a16:creationId xmlns:a16="http://schemas.microsoft.com/office/drawing/2014/main" xmlns="" id="{A2829B3D-189D-4EF4-BD27-8621767E67C3}"/>
              </a:ext>
            </a:extLst>
          </p:cNvPr>
          <p:cNvSpPr txBox="1"/>
          <p:nvPr/>
        </p:nvSpPr>
        <p:spPr>
          <a:xfrm>
            <a:off x="1054516" y="2249362"/>
            <a:ext cx="61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목적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자동화를 통한 생산성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&amp;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효율성 증가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0"/>
          <p:cNvGrpSpPr/>
          <p:nvPr/>
        </p:nvGrpSpPr>
        <p:grpSpPr>
          <a:xfrm>
            <a:off x="246903" y="555521"/>
            <a:ext cx="4257720" cy="378179"/>
            <a:chOff x="246903" y="488146"/>
            <a:chExt cx="4257720" cy="378179"/>
          </a:xfrm>
        </p:grpSpPr>
        <p:sp>
          <p:nvSpPr>
            <p:cNvPr id="830" name="Google Shape;830;p50"/>
            <p:cNvSpPr/>
            <p:nvPr/>
          </p:nvSpPr>
          <p:spPr>
            <a:xfrm>
              <a:off x="246903" y="488146"/>
              <a:ext cx="4257720" cy="378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AUTO ML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–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모델 학습 및 비교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8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831" name="Google Shape;831;p50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832" name="Google Shape;832;p50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3" name="Google Shape;833;p50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04. 모델 소개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34" name="Google Shape;834;p50"/>
          <p:cNvSpPr txBox="1"/>
          <p:nvPr/>
        </p:nvSpPr>
        <p:spPr>
          <a:xfrm>
            <a:off x="356084" y="933700"/>
            <a:ext cx="11213481" cy="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◆"/>
            </a:pP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분석을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위해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최종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선발된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모델로서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15개의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기본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학습하고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모델들의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성능을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비교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&amp;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분석하여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,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</a:pP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     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최적의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성능을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가지는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3개의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모델들을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앙상블을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통해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구현하는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방법을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사용하였습니다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. </a:t>
            </a:r>
            <a:endParaRPr sz="1400" dirty="0">
              <a:solidFill>
                <a:srgbClr val="7F7F7F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23E5A813-F309-4C80-8B7F-83ACAFF8ACAC}"/>
              </a:ext>
            </a:extLst>
          </p:cNvPr>
          <p:cNvGrpSpPr/>
          <p:nvPr/>
        </p:nvGrpSpPr>
        <p:grpSpPr>
          <a:xfrm>
            <a:off x="423511" y="1865363"/>
            <a:ext cx="6286543" cy="1314603"/>
            <a:chOff x="6183087" y="731889"/>
            <a:chExt cx="5683741" cy="1314603"/>
          </a:xfrm>
        </p:grpSpPr>
        <p:sp>
          <p:nvSpPr>
            <p:cNvPr id="844" name="Google Shape;844;p50"/>
            <p:cNvSpPr/>
            <p:nvPr/>
          </p:nvSpPr>
          <p:spPr>
            <a:xfrm>
              <a:off x="6183087" y="992049"/>
              <a:ext cx="5683741" cy="1054443"/>
            </a:xfrm>
            <a:prstGeom prst="roundRect">
              <a:avLst>
                <a:gd name="adj" fmla="val 3642"/>
              </a:avLst>
            </a:prstGeom>
            <a:solidFill>
              <a:srgbClr val="F2F2F2">
                <a:alpha val="26666"/>
              </a:srgbClr>
            </a:solidFill>
            <a:ln w="1270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D8D8D8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-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PyCaret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활용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시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모델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학습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전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실험환경을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구축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필요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- Setup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단계를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통해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자동으로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컬럼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형태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인식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7982894" y="731889"/>
              <a:ext cx="1932064" cy="345538"/>
            </a:xfrm>
            <a:prstGeom prst="roundRect">
              <a:avLst>
                <a:gd name="adj" fmla="val 3794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실험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환경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구축</a:t>
              </a:r>
              <a:endPara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5DE6D73-112F-4CCF-B295-8E9F72584254}"/>
              </a:ext>
            </a:extLst>
          </p:cNvPr>
          <p:cNvGrpSpPr/>
          <p:nvPr/>
        </p:nvGrpSpPr>
        <p:grpSpPr>
          <a:xfrm>
            <a:off x="423511" y="3482901"/>
            <a:ext cx="6286544" cy="2441399"/>
            <a:chOff x="927116" y="3763211"/>
            <a:chExt cx="6286544" cy="235745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7116" y="3763211"/>
              <a:ext cx="6286544" cy="2357453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846" name="Google Shape;846;p50"/>
            <p:cNvSpPr/>
            <p:nvPr/>
          </p:nvSpPr>
          <p:spPr>
            <a:xfrm>
              <a:off x="1455930" y="4333539"/>
              <a:ext cx="4000528" cy="287421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839" name="Google Shape;839;p50"/>
          <p:cNvSpPr/>
          <p:nvPr/>
        </p:nvSpPr>
        <p:spPr>
          <a:xfrm rot="10800000" flipH="1">
            <a:off x="6836775" y="4073538"/>
            <a:ext cx="402094" cy="4888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9525C8B-771E-47A9-9ECB-C617B3E16A4E}"/>
              </a:ext>
            </a:extLst>
          </p:cNvPr>
          <p:cNvGrpSpPr/>
          <p:nvPr/>
        </p:nvGrpSpPr>
        <p:grpSpPr>
          <a:xfrm>
            <a:off x="7338301" y="2125522"/>
            <a:ext cx="4493073" cy="3798778"/>
            <a:chOff x="7431369" y="2722678"/>
            <a:chExt cx="4493073" cy="392909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31374" y="2722679"/>
              <a:ext cx="4493068" cy="392909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41FA0974-FD8A-4444-BFB9-43D6EF9F3D80}"/>
                </a:ext>
              </a:extLst>
            </p:cNvPr>
            <p:cNvGrpSpPr/>
            <p:nvPr/>
          </p:nvGrpSpPr>
          <p:grpSpPr>
            <a:xfrm>
              <a:off x="7431369" y="2722678"/>
              <a:ext cx="2339098" cy="946132"/>
              <a:chOff x="7739074" y="2268554"/>
              <a:chExt cx="1997487" cy="946132"/>
            </a:xfrm>
          </p:grpSpPr>
          <p:sp>
            <p:nvSpPr>
              <p:cNvPr id="840" name="Google Shape;840;p50"/>
              <p:cNvSpPr/>
              <p:nvPr/>
            </p:nvSpPr>
            <p:spPr>
              <a:xfrm>
                <a:off x="7739074" y="2500306"/>
                <a:ext cx="1285884" cy="285752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254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41" name="Google Shape;841;p50"/>
              <p:cNvSpPr/>
              <p:nvPr/>
            </p:nvSpPr>
            <p:spPr>
              <a:xfrm>
                <a:off x="7739075" y="2786058"/>
                <a:ext cx="1285884" cy="214315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254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42" name="Google Shape;842;p50"/>
              <p:cNvSpPr/>
              <p:nvPr/>
            </p:nvSpPr>
            <p:spPr>
              <a:xfrm>
                <a:off x="7739074" y="3000372"/>
                <a:ext cx="1285884" cy="214314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254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840;p50">
                <a:extLst>
                  <a:ext uri="{FF2B5EF4-FFF2-40B4-BE49-F238E27FC236}">
                    <a16:creationId xmlns:a16="http://schemas.microsoft.com/office/drawing/2014/main" xmlns="" id="{361EFA93-D5DA-4F42-A61F-2B870D69345C}"/>
                  </a:ext>
                </a:extLst>
              </p:cNvPr>
              <p:cNvSpPr/>
              <p:nvPr/>
            </p:nvSpPr>
            <p:spPr>
              <a:xfrm>
                <a:off x="9411203" y="2268554"/>
                <a:ext cx="325358" cy="946132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254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B71B12C5-CE38-446E-AD77-CC628D00589E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51"/>
          <p:cNvGrpSpPr/>
          <p:nvPr/>
        </p:nvGrpSpPr>
        <p:grpSpPr>
          <a:xfrm>
            <a:off x="233082" y="558367"/>
            <a:ext cx="3333695" cy="327258"/>
            <a:chOff x="233082" y="490992"/>
            <a:chExt cx="3333695" cy="327258"/>
          </a:xfrm>
        </p:grpSpPr>
        <p:sp>
          <p:nvSpPr>
            <p:cNvPr id="854" name="Google Shape;854;p51"/>
            <p:cNvSpPr/>
            <p:nvPr/>
          </p:nvSpPr>
          <p:spPr>
            <a:xfrm>
              <a:off x="233082" y="490992"/>
              <a:ext cx="3333695" cy="327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AUTO ML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–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모델 앙상블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8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855" name="Google Shape;855;p51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856" name="Google Shape;856;p51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7" name="Google Shape;857;p51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04. 모델 소개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58" name="Google Shape;858;p51"/>
          <p:cNvSpPr txBox="1"/>
          <p:nvPr/>
        </p:nvSpPr>
        <p:spPr>
          <a:xfrm>
            <a:off x="356084" y="933700"/>
            <a:ext cx="11213481" cy="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◆"/>
            </a:pP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분석을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위해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최종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선발된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모델로서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15개의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기본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학습하고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모델들의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성능을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비교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&amp;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분석하여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, 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</a:pP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     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최적의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성능을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가지는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3개의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모델들을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앙상블을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통해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구현하는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방법을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사용하였습니다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. </a:t>
            </a:r>
            <a:endParaRPr sz="1400" dirty="0">
              <a:solidFill>
                <a:srgbClr val="7F7F7F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E5396E34-B6F0-4991-A192-1C718A56B9E4}"/>
              </a:ext>
            </a:extLst>
          </p:cNvPr>
          <p:cNvGrpSpPr/>
          <p:nvPr/>
        </p:nvGrpSpPr>
        <p:grpSpPr>
          <a:xfrm>
            <a:off x="483793" y="3374883"/>
            <a:ext cx="6286544" cy="2357453"/>
            <a:chOff x="738150" y="2357430"/>
            <a:chExt cx="6286544" cy="2357453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8150" y="2357430"/>
              <a:ext cx="6286544" cy="2357453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20" name="Google Shape;846;p50"/>
            <p:cNvSpPr/>
            <p:nvPr/>
          </p:nvSpPr>
          <p:spPr>
            <a:xfrm>
              <a:off x="1238216" y="3214686"/>
              <a:ext cx="5786478" cy="28575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82682" y="2039340"/>
            <a:ext cx="4319845" cy="369371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A66619F8-C16A-46E7-8C58-B773DB4172D8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78F8999-0017-401E-8548-C8B2223D0E11}"/>
              </a:ext>
            </a:extLst>
          </p:cNvPr>
          <p:cNvGrpSpPr/>
          <p:nvPr/>
        </p:nvGrpSpPr>
        <p:grpSpPr>
          <a:xfrm>
            <a:off x="459474" y="1778463"/>
            <a:ext cx="6286543" cy="1314603"/>
            <a:chOff x="6183087" y="731889"/>
            <a:chExt cx="5683741" cy="1314603"/>
          </a:xfrm>
        </p:grpSpPr>
        <p:sp>
          <p:nvSpPr>
            <p:cNvPr id="27" name="Google Shape;844;p50">
              <a:extLst>
                <a:ext uri="{FF2B5EF4-FFF2-40B4-BE49-F238E27FC236}">
                  <a16:creationId xmlns:a16="http://schemas.microsoft.com/office/drawing/2014/main" xmlns="" id="{AD66B850-4D5A-43A3-84C3-B79E39AEBC40}"/>
                </a:ext>
              </a:extLst>
            </p:cNvPr>
            <p:cNvSpPr/>
            <p:nvPr/>
          </p:nvSpPr>
          <p:spPr>
            <a:xfrm>
              <a:off x="6183087" y="992049"/>
              <a:ext cx="5683741" cy="1054443"/>
            </a:xfrm>
            <a:prstGeom prst="roundRect">
              <a:avLst>
                <a:gd name="adj" fmla="val 3642"/>
              </a:avLst>
            </a:prstGeom>
            <a:solidFill>
              <a:srgbClr val="F2F2F2">
                <a:alpha val="26666"/>
              </a:srgbClr>
            </a:solidFill>
            <a:ln w="1270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D8D8D8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- AUC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기준 성능이 가장 좋은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개의 모델 선발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- Score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최적화를 위해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soft vote ensemble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사용</a:t>
              </a: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845;p50">
              <a:extLst>
                <a:ext uri="{FF2B5EF4-FFF2-40B4-BE49-F238E27FC236}">
                  <a16:creationId xmlns:a16="http://schemas.microsoft.com/office/drawing/2014/main" xmlns="" id="{11FAC776-14C7-4FAA-8494-76D56F178594}"/>
                </a:ext>
              </a:extLst>
            </p:cNvPr>
            <p:cNvSpPr/>
            <p:nvPr/>
          </p:nvSpPr>
          <p:spPr>
            <a:xfrm>
              <a:off x="7982894" y="731889"/>
              <a:ext cx="1932064" cy="345538"/>
            </a:xfrm>
            <a:prstGeom prst="roundRect">
              <a:avLst>
                <a:gd name="adj" fmla="val 3794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모델 선발</a:t>
              </a:r>
              <a:endPara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Google Shape;839;p50">
            <a:extLst>
              <a:ext uri="{FF2B5EF4-FFF2-40B4-BE49-F238E27FC236}">
                <a16:creationId xmlns:a16="http://schemas.microsoft.com/office/drawing/2014/main" xmlns="" id="{C2F4AE70-0124-48DF-B77B-6CB87A72EB8D}"/>
              </a:ext>
            </a:extLst>
          </p:cNvPr>
          <p:cNvSpPr/>
          <p:nvPr/>
        </p:nvSpPr>
        <p:spPr>
          <a:xfrm rot="10800000" flipH="1">
            <a:off x="6925463" y="3886197"/>
            <a:ext cx="402094" cy="4888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52"/>
          <p:cNvGrpSpPr/>
          <p:nvPr/>
        </p:nvGrpSpPr>
        <p:grpSpPr>
          <a:xfrm>
            <a:off x="246903" y="545084"/>
            <a:ext cx="2900558" cy="388616"/>
            <a:chOff x="246903" y="477709"/>
            <a:chExt cx="2900558" cy="388616"/>
          </a:xfrm>
        </p:grpSpPr>
        <p:sp>
          <p:nvSpPr>
            <p:cNvPr id="875" name="Google Shape;875;p52"/>
            <p:cNvSpPr/>
            <p:nvPr/>
          </p:nvSpPr>
          <p:spPr>
            <a:xfrm>
              <a:off x="246903" y="477709"/>
              <a:ext cx="2900558" cy="388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AUTO ML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–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모델 예측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endParaRPr sz="18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876" name="Google Shape;876;p52"/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877" name="Google Shape;877;p52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8" name="Google Shape;878;p52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04. 모델 소개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79" name="Google Shape;879;p52"/>
          <p:cNvSpPr txBox="1"/>
          <p:nvPr/>
        </p:nvSpPr>
        <p:spPr>
          <a:xfrm>
            <a:off x="356084" y="933700"/>
            <a:ext cx="11213481" cy="73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◆"/>
            </a:pP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분석을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위해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최종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선발된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모델로서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15개의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기본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학습하고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모델들의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성능을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비교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&amp;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분석하여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최적의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성능을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가지는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3개의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모델들을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앙상블을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통해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구현하는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방법을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사용하였습니다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. </a:t>
            </a:r>
            <a:endParaRPr sz="1400" dirty="0">
              <a:solidFill>
                <a:srgbClr val="7F7F7F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018" y="3260986"/>
            <a:ext cx="6286544" cy="235745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0F24BCAC-1EBA-46B9-A5ED-C09E5B77CACE}"/>
              </a:ext>
            </a:extLst>
          </p:cNvPr>
          <p:cNvGrpSpPr/>
          <p:nvPr/>
        </p:nvGrpSpPr>
        <p:grpSpPr>
          <a:xfrm>
            <a:off x="7885768" y="3994602"/>
            <a:ext cx="3950148" cy="534492"/>
            <a:chOff x="7739074" y="4000504"/>
            <a:chExt cx="3695711" cy="50006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39074" y="4000504"/>
              <a:ext cx="3695711" cy="500064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888" name="Google Shape;888;p52"/>
            <p:cNvSpPr/>
            <p:nvPr/>
          </p:nvSpPr>
          <p:spPr>
            <a:xfrm>
              <a:off x="8667767" y="4000504"/>
              <a:ext cx="913431" cy="50006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846;p50"/>
          <p:cNvSpPr/>
          <p:nvPr/>
        </p:nvSpPr>
        <p:spPr>
          <a:xfrm>
            <a:off x="1228084" y="4403994"/>
            <a:ext cx="2928958" cy="214314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7EFD87A7-2110-47A2-B7BD-4903587244EE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8803602E-7F01-455B-87DE-620FD4ABC70C}"/>
              </a:ext>
            </a:extLst>
          </p:cNvPr>
          <p:cNvGrpSpPr/>
          <p:nvPr/>
        </p:nvGrpSpPr>
        <p:grpSpPr>
          <a:xfrm>
            <a:off x="728019" y="1666208"/>
            <a:ext cx="6286543" cy="1314603"/>
            <a:chOff x="6183087" y="731889"/>
            <a:chExt cx="5683741" cy="1314603"/>
          </a:xfrm>
        </p:grpSpPr>
        <p:sp>
          <p:nvSpPr>
            <p:cNvPr id="26" name="Google Shape;844;p50">
              <a:extLst>
                <a:ext uri="{FF2B5EF4-FFF2-40B4-BE49-F238E27FC236}">
                  <a16:creationId xmlns:a16="http://schemas.microsoft.com/office/drawing/2014/main" xmlns="" id="{BDC631A0-BD74-40A1-A78A-C2C6B64E3257}"/>
                </a:ext>
              </a:extLst>
            </p:cNvPr>
            <p:cNvSpPr/>
            <p:nvPr/>
          </p:nvSpPr>
          <p:spPr>
            <a:xfrm>
              <a:off x="6183087" y="992049"/>
              <a:ext cx="5683741" cy="1054443"/>
            </a:xfrm>
            <a:prstGeom prst="roundRect">
              <a:avLst>
                <a:gd name="adj" fmla="val 3642"/>
              </a:avLst>
            </a:prstGeom>
            <a:solidFill>
              <a:srgbClr val="F2F2F2">
                <a:alpha val="26666"/>
              </a:srgbClr>
            </a:solidFill>
            <a:ln w="1270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D8D8D8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-   Train dataset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을 통해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예측률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확인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   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최적의 성능을 위해 전체 데이터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재학습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실시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Test dataset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을 통한 최종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확률 값 추출하여 제출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  <a:p>
              <a:pPr marR="0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7" name="Google Shape;845;p50">
              <a:extLst>
                <a:ext uri="{FF2B5EF4-FFF2-40B4-BE49-F238E27FC236}">
                  <a16:creationId xmlns:a16="http://schemas.microsoft.com/office/drawing/2014/main" xmlns="" id="{64C8A73D-D6D9-49E9-B794-771340CBD142}"/>
                </a:ext>
              </a:extLst>
            </p:cNvPr>
            <p:cNvSpPr/>
            <p:nvPr/>
          </p:nvSpPr>
          <p:spPr>
            <a:xfrm>
              <a:off x="7982894" y="731889"/>
              <a:ext cx="1932064" cy="345538"/>
            </a:xfrm>
            <a:prstGeom prst="roundRect">
              <a:avLst>
                <a:gd name="adj" fmla="val 3794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제출</a:t>
              </a:r>
              <a:endPara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" name="Google Shape;839;p50">
            <a:extLst>
              <a:ext uri="{FF2B5EF4-FFF2-40B4-BE49-F238E27FC236}">
                <a16:creationId xmlns:a16="http://schemas.microsoft.com/office/drawing/2014/main" xmlns="" id="{F3362BE1-EA0B-419A-B281-E6A049E09EEA}"/>
              </a:ext>
            </a:extLst>
          </p:cNvPr>
          <p:cNvSpPr/>
          <p:nvPr/>
        </p:nvSpPr>
        <p:spPr>
          <a:xfrm rot="10800000" flipH="1">
            <a:off x="7249118" y="4017439"/>
            <a:ext cx="402094" cy="4888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0E487376-20F0-47C8-97AB-E25769102C51}"/>
              </a:ext>
            </a:extLst>
          </p:cNvPr>
          <p:cNvSpPr/>
          <p:nvPr/>
        </p:nvSpPr>
        <p:spPr>
          <a:xfrm>
            <a:off x="5054485" y="2743198"/>
            <a:ext cx="5212080" cy="1595923"/>
          </a:xfrm>
          <a:custGeom>
            <a:avLst/>
            <a:gdLst>
              <a:gd name="connsiteX0" fmla="*/ 0 w 5212080"/>
              <a:gd name="connsiteY0" fmla="*/ 265992 h 1595923"/>
              <a:gd name="connsiteX1" fmla="*/ 265992 w 5212080"/>
              <a:gd name="connsiteY1" fmla="*/ 0 h 1595923"/>
              <a:gd name="connsiteX2" fmla="*/ 4946088 w 5212080"/>
              <a:gd name="connsiteY2" fmla="*/ 0 h 1595923"/>
              <a:gd name="connsiteX3" fmla="*/ 5212080 w 5212080"/>
              <a:gd name="connsiteY3" fmla="*/ 265992 h 1595923"/>
              <a:gd name="connsiteX4" fmla="*/ 5212080 w 5212080"/>
              <a:gd name="connsiteY4" fmla="*/ 1329931 h 1595923"/>
              <a:gd name="connsiteX5" fmla="*/ 4946088 w 5212080"/>
              <a:gd name="connsiteY5" fmla="*/ 1595923 h 1595923"/>
              <a:gd name="connsiteX6" fmla="*/ 265992 w 5212080"/>
              <a:gd name="connsiteY6" fmla="*/ 1595923 h 1595923"/>
              <a:gd name="connsiteX7" fmla="*/ 0 w 5212080"/>
              <a:gd name="connsiteY7" fmla="*/ 1329931 h 1595923"/>
              <a:gd name="connsiteX8" fmla="*/ 0 w 5212080"/>
              <a:gd name="connsiteY8" fmla="*/ 265992 h 159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595923" extrusionOk="0">
                <a:moveTo>
                  <a:pt x="0" y="265992"/>
                </a:moveTo>
                <a:cubicBezTo>
                  <a:pt x="171" y="100539"/>
                  <a:pt x="120035" y="1942"/>
                  <a:pt x="265992" y="0"/>
                </a:cubicBezTo>
                <a:cubicBezTo>
                  <a:pt x="1963463" y="-66438"/>
                  <a:pt x="3280067" y="379"/>
                  <a:pt x="4946088" y="0"/>
                </a:cubicBezTo>
                <a:cubicBezTo>
                  <a:pt x="5088464" y="-1026"/>
                  <a:pt x="5216670" y="127430"/>
                  <a:pt x="5212080" y="265992"/>
                </a:cubicBezTo>
                <a:cubicBezTo>
                  <a:pt x="5214869" y="491286"/>
                  <a:pt x="5181012" y="1094794"/>
                  <a:pt x="5212080" y="1329931"/>
                </a:cubicBezTo>
                <a:cubicBezTo>
                  <a:pt x="5221811" y="1478117"/>
                  <a:pt x="5083598" y="1621504"/>
                  <a:pt x="4946088" y="1595923"/>
                </a:cubicBezTo>
                <a:cubicBezTo>
                  <a:pt x="3145683" y="1605475"/>
                  <a:pt x="1219009" y="1468008"/>
                  <a:pt x="265992" y="1595923"/>
                </a:cubicBezTo>
                <a:cubicBezTo>
                  <a:pt x="108412" y="1618625"/>
                  <a:pt x="334" y="1503258"/>
                  <a:pt x="0" y="1329931"/>
                </a:cubicBezTo>
                <a:cubicBezTo>
                  <a:pt x="-64352" y="842504"/>
                  <a:pt x="86895" y="659744"/>
                  <a:pt x="0" y="265992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C4FB67A-B615-48B9-8CAA-8A653D71F881}"/>
              </a:ext>
            </a:extLst>
          </p:cNvPr>
          <p:cNvGrpSpPr/>
          <p:nvPr/>
        </p:nvGrpSpPr>
        <p:grpSpPr>
          <a:xfrm>
            <a:off x="1201553" y="1307164"/>
            <a:ext cx="3952240" cy="4243672"/>
            <a:chOff x="1615440" y="1666240"/>
            <a:chExt cx="3952240" cy="42436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322CF3A-53F1-4BDF-99EE-A048405D1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28768" r="22223"/>
            <a:stretch/>
          </p:blipFill>
          <p:spPr>
            <a:xfrm>
              <a:off x="1615440" y="1666240"/>
              <a:ext cx="3952240" cy="2953008"/>
            </a:xfrm>
            <a:prstGeom prst="round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2A1B0212-920E-4A14-B064-66AE0CC70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88864" r="22223"/>
            <a:stretch/>
          </p:blipFill>
          <p:spPr>
            <a:xfrm>
              <a:off x="1615440" y="4541132"/>
              <a:ext cx="3952240" cy="1368780"/>
            </a:xfrm>
            <a:prstGeom prst="round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700158-3CD6-4C6D-841C-2BEB28B2E641}"/>
              </a:ext>
            </a:extLst>
          </p:cNvPr>
          <p:cNvSpPr txBox="1"/>
          <p:nvPr/>
        </p:nvSpPr>
        <p:spPr>
          <a:xfrm>
            <a:off x="6397056" y="3029162"/>
            <a:ext cx="373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5.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결론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7E66260-53E9-4C91-B1E6-121FD889C71C}"/>
              </a:ext>
            </a:extLst>
          </p:cNvPr>
          <p:cNvSpPr/>
          <p:nvPr/>
        </p:nvSpPr>
        <p:spPr>
          <a:xfrm>
            <a:off x="5153793" y="2625404"/>
            <a:ext cx="5212080" cy="1863788"/>
          </a:xfrm>
          <a:custGeom>
            <a:avLst/>
            <a:gdLst>
              <a:gd name="connsiteX0" fmla="*/ 0 w 5212080"/>
              <a:gd name="connsiteY0" fmla="*/ 451223 h 1863788"/>
              <a:gd name="connsiteX1" fmla="*/ 451223 w 5212080"/>
              <a:gd name="connsiteY1" fmla="*/ 0 h 1863788"/>
              <a:gd name="connsiteX2" fmla="*/ 4760857 w 5212080"/>
              <a:gd name="connsiteY2" fmla="*/ 0 h 1863788"/>
              <a:gd name="connsiteX3" fmla="*/ 5212080 w 5212080"/>
              <a:gd name="connsiteY3" fmla="*/ 451223 h 1863788"/>
              <a:gd name="connsiteX4" fmla="*/ 5212080 w 5212080"/>
              <a:gd name="connsiteY4" fmla="*/ 1412565 h 1863788"/>
              <a:gd name="connsiteX5" fmla="*/ 4760857 w 5212080"/>
              <a:gd name="connsiteY5" fmla="*/ 1863788 h 1863788"/>
              <a:gd name="connsiteX6" fmla="*/ 451223 w 5212080"/>
              <a:gd name="connsiteY6" fmla="*/ 1863788 h 1863788"/>
              <a:gd name="connsiteX7" fmla="*/ 0 w 5212080"/>
              <a:gd name="connsiteY7" fmla="*/ 1412565 h 1863788"/>
              <a:gd name="connsiteX8" fmla="*/ 0 w 5212080"/>
              <a:gd name="connsiteY8" fmla="*/ 451223 h 186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863788" extrusionOk="0">
                <a:moveTo>
                  <a:pt x="0" y="451223"/>
                </a:moveTo>
                <a:cubicBezTo>
                  <a:pt x="308" y="168621"/>
                  <a:pt x="210667" y="17749"/>
                  <a:pt x="451223" y="0"/>
                </a:cubicBezTo>
                <a:cubicBezTo>
                  <a:pt x="1460149" y="-66438"/>
                  <a:pt x="3116010" y="379"/>
                  <a:pt x="4760857" y="0"/>
                </a:cubicBezTo>
                <a:cubicBezTo>
                  <a:pt x="4990869" y="-4350"/>
                  <a:pt x="5219102" y="214778"/>
                  <a:pt x="5212080" y="451223"/>
                </a:cubicBezTo>
                <a:cubicBezTo>
                  <a:pt x="5150825" y="824394"/>
                  <a:pt x="5145757" y="944580"/>
                  <a:pt x="5212080" y="1412565"/>
                </a:cubicBezTo>
                <a:cubicBezTo>
                  <a:pt x="5243451" y="1665907"/>
                  <a:pt x="5007308" y="1871285"/>
                  <a:pt x="4760857" y="1863788"/>
                </a:cubicBezTo>
                <a:cubicBezTo>
                  <a:pt x="2676685" y="1873340"/>
                  <a:pt x="1519775" y="1735873"/>
                  <a:pt x="451223" y="1863788"/>
                </a:cubicBezTo>
                <a:cubicBezTo>
                  <a:pt x="181325" y="1907786"/>
                  <a:pt x="346" y="1689155"/>
                  <a:pt x="0" y="1412565"/>
                </a:cubicBezTo>
                <a:cubicBezTo>
                  <a:pt x="-18047" y="1148166"/>
                  <a:pt x="-32422" y="548717"/>
                  <a:pt x="0" y="451223"/>
                </a:cubicBezTo>
                <a:close/>
              </a:path>
            </a:pathLst>
          </a:custGeom>
          <a:noFill/>
          <a:ln w="57150">
            <a:solidFill>
              <a:srgbClr val="5F92C5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>
                      <a:gd name="adj" fmla="val 242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63689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8" name="Google Shape;898;p53"/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9" name="Google Shape;899;p53"/>
          <p:cNvSpPr txBox="1"/>
          <p:nvPr/>
        </p:nvSpPr>
        <p:spPr>
          <a:xfrm>
            <a:off x="177120" y="77546"/>
            <a:ext cx="1965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05. 결론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C19371C9-2EF5-4369-9AA2-AE8D9A58FDB2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4A01989-3554-4099-B92E-39F89D942169}"/>
              </a:ext>
            </a:extLst>
          </p:cNvPr>
          <p:cNvGrpSpPr/>
          <p:nvPr/>
        </p:nvGrpSpPr>
        <p:grpSpPr>
          <a:xfrm>
            <a:off x="1160100" y="2048081"/>
            <a:ext cx="6480353" cy="4264835"/>
            <a:chOff x="538652" y="2357339"/>
            <a:chExt cx="6347979" cy="333804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092F9044-29C1-478F-A30C-8E1F14039148}"/>
                </a:ext>
              </a:extLst>
            </p:cNvPr>
            <p:cNvGrpSpPr/>
            <p:nvPr/>
          </p:nvGrpSpPr>
          <p:grpSpPr>
            <a:xfrm>
              <a:off x="561585" y="2357339"/>
              <a:ext cx="6325046" cy="3338041"/>
              <a:chOff x="1802557" y="2550428"/>
              <a:chExt cx="6325046" cy="3338041"/>
            </a:xfrm>
          </p:grpSpPr>
          <p:pic>
            <p:nvPicPr>
              <p:cNvPr id="904" name="Google Shape;904;p5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802557" y="2550428"/>
                <a:ext cx="6325046" cy="87857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05" name="Google Shape;905;p5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802557" y="3429000"/>
                <a:ext cx="6325045" cy="24594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4" name="Google Shape;846;p50">
              <a:extLst>
                <a:ext uri="{FF2B5EF4-FFF2-40B4-BE49-F238E27FC236}">
                  <a16:creationId xmlns:a16="http://schemas.microsoft.com/office/drawing/2014/main" xmlns="" id="{2CF14852-E38E-4424-B615-2D01A04900B8}"/>
                </a:ext>
              </a:extLst>
            </p:cNvPr>
            <p:cNvSpPr/>
            <p:nvPr/>
          </p:nvSpPr>
          <p:spPr>
            <a:xfrm>
              <a:off x="538652" y="4114483"/>
              <a:ext cx="6347978" cy="21004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 cap="flat" cmpd="sng">
              <a:solidFill>
                <a:srgbClr val="E002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4EB766CE-0982-4567-87A4-255A4F60788E}"/>
              </a:ext>
            </a:extLst>
          </p:cNvPr>
          <p:cNvGrpSpPr/>
          <p:nvPr/>
        </p:nvGrpSpPr>
        <p:grpSpPr>
          <a:xfrm>
            <a:off x="8667889" y="1973164"/>
            <a:ext cx="2340600" cy="1455836"/>
            <a:chOff x="11719086" y="2024610"/>
            <a:chExt cx="2340600" cy="1455836"/>
          </a:xfrm>
        </p:grpSpPr>
        <p:sp>
          <p:nvSpPr>
            <p:cNvPr id="25" name="Google Shape;261;p25">
              <a:extLst>
                <a:ext uri="{FF2B5EF4-FFF2-40B4-BE49-F238E27FC236}">
                  <a16:creationId xmlns:a16="http://schemas.microsoft.com/office/drawing/2014/main" xmlns="" id="{C96BBB93-7B98-4BB2-9493-1640BCE91139}"/>
                </a:ext>
              </a:extLst>
            </p:cNvPr>
            <p:cNvSpPr/>
            <p:nvPr/>
          </p:nvSpPr>
          <p:spPr>
            <a:xfrm>
              <a:off x="11719086" y="2253183"/>
              <a:ext cx="2340600" cy="122726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81000"/>
              </a:schemeClr>
            </a:solidFill>
            <a:ln w="12700" cap="flat" cmpd="sng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Auto ML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을 활용한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최종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예측률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0.77996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26" name="Picture 2" descr="Adhesive sticky tape isolated on transparent Vector Image">
              <a:extLst>
                <a:ext uri="{FF2B5EF4-FFF2-40B4-BE49-F238E27FC236}">
                  <a16:creationId xmlns:a16="http://schemas.microsoft.com/office/drawing/2014/main" xmlns="" id="{06630504-A466-4E27-B663-7502CA3F4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ackgroundRemoval t="5741" b="20278" l="3200" r="60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595" t="3973" r="40986" b="77826"/>
            <a:stretch/>
          </p:blipFill>
          <p:spPr bwMode="auto">
            <a:xfrm>
              <a:off x="12192000" y="2024610"/>
              <a:ext cx="1394772" cy="457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C515740-17FD-4C4E-9440-D4821CA5B586}"/>
              </a:ext>
            </a:extLst>
          </p:cNvPr>
          <p:cNvCxnSpPr>
            <a:cxnSpLocks/>
          </p:cNvCxnSpPr>
          <p:nvPr/>
        </p:nvCxnSpPr>
        <p:spPr>
          <a:xfrm>
            <a:off x="616016" y="606442"/>
            <a:ext cx="0" cy="25983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oogle Shape;874;p52">
            <a:extLst>
              <a:ext uri="{FF2B5EF4-FFF2-40B4-BE49-F238E27FC236}">
                <a16:creationId xmlns:a16="http://schemas.microsoft.com/office/drawing/2014/main" xmlns="" id="{9ED24FD9-E3FC-4EB7-A894-E75A3082242F}"/>
              </a:ext>
            </a:extLst>
          </p:cNvPr>
          <p:cNvGrpSpPr/>
          <p:nvPr/>
        </p:nvGrpSpPr>
        <p:grpSpPr>
          <a:xfrm>
            <a:off x="246903" y="545084"/>
            <a:ext cx="2900558" cy="388616"/>
            <a:chOff x="246903" y="477709"/>
            <a:chExt cx="2900558" cy="388616"/>
          </a:xfrm>
        </p:grpSpPr>
        <p:sp>
          <p:nvSpPr>
            <p:cNvPr id="32" name="Google Shape;875;p52">
              <a:extLst>
                <a:ext uri="{FF2B5EF4-FFF2-40B4-BE49-F238E27FC236}">
                  <a16:creationId xmlns:a16="http://schemas.microsoft.com/office/drawing/2014/main" xmlns="" id="{66ADE5DA-DEA1-4BA4-BCA2-2693CEAE4E6A}"/>
                </a:ext>
              </a:extLst>
            </p:cNvPr>
            <p:cNvSpPr/>
            <p:nvPr/>
          </p:nvSpPr>
          <p:spPr>
            <a:xfrm>
              <a:off x="246903" y="477709"/>
              <a:ext cx="2900558" cy="388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</a:t>
              </a: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AUTO ML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–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최종 제출</a:t>
              </a:r>
              <a:endParaRPr sz="18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33" name="Google Shape;876;p52">
              <a:extLst>
                <a:ext uri="{FF2B5EF4-FFF2-40B4-BE49-F238E27FC236}">
                  <a16:creationId xmlns:a16="http://schemas.microsoft.com/office/drawing/2014/main" xmlns="" id="{C9D6B1E0-811B-4003-934D-04D998FD6EC7}"/>
                </a:ext>
              </a:extLst>
            </p:cNvPr>
            <p:cNvCxnSpPr/>
            <p:nvPr/>
          </p:nvCxnSpPr>
          <p:spPr>
            <a:xfrm>
              <a:off x="616016" y="539067"/>
              <a:ext cx="0" cy="25983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4" name="Google Shape;877;p52">
            <a:extLst>
              <a:ext uri="{FF2B5EF4-FFF2-40B4-BE49-F238E27FC236}">
                <a16:creationId xmlns:a16="http://schemas.microsoft.com/office/drawing/2014/main" xmlns="" id="{060BA79F-5504-4E59-9102-9491C9585765}"/>
              </a:ext>
            </a:extLst>
          </p:cNvPr>
          <p:cNvCxnSpPr/>
          <p:nvPr/>
        </p:nvCxnSpPr>
        <p:spPr>
          <a:xfrm>
            <a:off x="246903" y="459530"/>
            <a:ext cx="11322663" cy="2173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" name="Google Shape;879;p52">
            <a:extLst>
              <a:ext uri="{FF2B5EF4-FFF2-40B4-BE49-F238E27FC236}">
                <a16:creationId xmlns:a16="http://schemas.microsoft.com/office/drawing/2014/main" xmlns="" id="{0ADE3014-768C-47F6-8013-26CF730F3439}"/>
              </a:ext>
            </a:extLst>
          </p:cNvPr>
          <p:cNvSpPr txBox="1"/>
          <p:nvPr/>
        </p:nvSpPr>
        <p:spPr>
          <a:xfrm>
            <a:off x="356084" y="933700"/>
            <a:ext cx="11213481" cy="73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Noto Sans Symbols"/>
              <a:buChar char="◆"/>
            </a:pP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분석을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위해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최종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선발된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모델로서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15개의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기본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학습하고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모델들의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성능을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비교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&amp;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분석하여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최적의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성능을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가지는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3개의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모델들을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앙상블을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통해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구현하는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방법을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사용하였습니다</a:t>
            </a:r>
            <a:r>
              <a:rPr lang="en-US" sz="1400" dirty="0">
                <a:solidFill>
                  <a:srgbClr val="7F7F7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. </a:t>
            </a:r>
            <a:endParaRPr sz="1400" dirty="0">
              <a:solidFill>
                <a:srgbClr val="7F7F7F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9" name="그림 8" descr="사람, 쥐고있는, 여자, 손이(가) 표시된 사진&#10;&#10;자동 생성된 설명">
            <a:extLst>
              <a:ext uri="{FF2B5EF4-FFF2-40B4-BE49-F238E27FC236}">
                <a16:creationId xmlns:a16="http://schemas.microsoft.com/office/drawing/2014/main" xmlns="" id="{A9424601-5138-488C-8902-C75225330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39058" y="3747667"/>
            <a:ext cx="3781360" cy="31257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0E487376-20F0-47C8-97AB-E25769102C51}"/>
              </a:ext>
            </a:extLst>
          </p:cNvPr>
          <p:cNvSpPr/>
          <p:nvPr/>
        </p:nvSpPr>
        <p:spPr>
          <a:xfrm>
            <a:off x="5054485" y="2743198"/>
            <a:ext cx="5212080" cy="1595923"/>
          </a:xfrm>
          <a:custGeom>
            <a:avLst/>
            <a:gdLst>
              <a:gd name="connsiteX0" fmla="*/ 0 w 5212080"/>
              <a:gd name="connsiteY0" fmla="*/ 265992 h 1595923"/>
              <a:gd name="connsiteX1" fmla="*/ 265992 w 5212080"/>
              <a:gd name="connsiteY1" fmla="*/ 0 h 1595923"/>
              <a:gd name="connsiteX2" fmla="*/ 4946088 w 5212080"/>
              <a:gd name="connsiteY2" fmla="*/ 0 h 1595923"/>
              <a:gd name="connsiteX3" fmla="*/ 5212080 w 5212080"/>
              <a:gd name="connsiteY3" fmla="*/ 265992 h 1595923"/>
              <a:gd name="connsiteX4" fmla="*/ 5212080 w 5212080"/>
              <a:gd name="connsiteY4" fmla="*/ 1329931 h 1595923"/>
              <a:gd name="connsiteX5" fmla="*/ 4946088 w 5212080"/>
              <a:gd name="connsiteY5" fmla="*/ 1595923 h 1595923"/>
              <a:gd name="connsiteX6" fmla="*/ 265992 w 5212080"/>
              <a:gd name="connsiteY6" fmla="*/ 1595923 h 1595923"/>
              <a:gd name="connsiteX7" fmla="*/ 0 w 5212080"/>
              <a:gd name="connsiteY7" fmla="*/ 1329931 h 1595923"/>
              <a:gd name="connsiteX8" fmla="*/ 0 w 5212080"/>
              <a:gd name="connsiteY8" fmla="*/ 265992 h 159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595923" extrusionOk="0">
                <a:moveTo>
                  <a:pt x="0" y="265992"/>
                </a:moveTo>
                <a:cubicBezTo>
                  <a:pt x="171" y="100539"/>
                  <a:pt x="120035" y="1942"/>
                  <a:pt x="265992" y="0"/>
                </a:cubicBezTo>
                <a:cubicBezTo>
                  <a:pt x="1963463" y="-66438"/>
                  <a:pt x="3280067" y="379"/>
                  <a:pt x="4946088" y="0"/>
                </a:cubicBezTo>
                <a:cubicBezTo>
                  <a:pt x="5088464" y="-1026"/>
                  <a:pt x="5216670" y="127430"/>
                  <a:pt x="5212080" y="265992"/>
                </a:cubicBezTo>
                <a:cubicBezTo>
                  <a:pt x="5214869" y="491286"/>
                  <a:pt x="5181012" y="1094794"/>
                  <a:pt x="5212080" y="1329931"/>
                </a:cubicBezTo>
                <a:cubicBezTo>
                  <a:pt x="5221811" y="1478117"/>
                  <a:pt x="5083598" y="1621504"/>
                  <a:pt x="4946088" y="1595923"/>
                </a:cubicBezTo>
                <a:cubicBezTo>
                  <a:pt x="3145683" y="1605475"/>
                  <a:pt x="1219009" y="1468008"/>
                  <a:pt x="265992" y="1595923"/>
                </a:cubicBezTo>
                <a:cubicBezTo>
                  <a:pt x="108412" y="1618625"/>
                  <a:pt x="334" y="1503258"/>
                  <a:pt x="0" y="1329931"/>
                </a:cubicBezTo>
                <a:cubicBezTo>
                  <a:pt x="-64352" y="842504"/>
                  <a:pt x="86895" y="659744"/>
                  <a:pt x="0" y="265992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C4FB67A-B615-48B9-8CAA-8A653D71F881}"/>
              </a:ext>
            </a:extLst>
          </p:cNvPr>
          <p:cNvGrpSpPr/>
          <p:nvPr/>
        </p:nvGrpSpPr>
        <p:grpSpPr>
          <a:xfrm>
            <a:off x="1201553" y="1307164"/>
            <a:ext cx="3952240" cy="4243672"/>
            <a:chOff x="1615440" y="1666240"/>
            <a:chExt cx="3952240" cy="42436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322CF3A-53F1-4BDF-99EE-A048405D1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28768" r="22223"/>
            <a:stretch/>
          </p:blipFill>
          <p:spPr>
            <a:xfrm>
              <a:off x="1615440" y="1666240"/>
              <a:ext cx="3952240" cy="2953008"/>
            </a:xfrm>
            <a:prstGeom prst="round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2A1B0212-920E-4A14-B064-66AE0CC70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88864" r="22223"/>
            <a:stretch/>
          </p:blipFill>
          <p:spPr>
            <a:xfrm>
              <a:off x="1615440" y="4541132"/>
              <a:ext cx="3952240" cy="1368780"/>
            </a:xfrm>
            <a:prstGeom prst="round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700158-3CD6-4C6D-841C-2BEB28B2E641}"/>
              </a:ext>
            </a:extLst>
          </p:cNvPr>
          <p:cNvSpPr txBox="1"/>
          <p:nvPr/>
        </p:nvSpPr>
        <p:spPr>
          <a:xfrm>
            <a:off x="6397056" y="3029162"/>
            <a:ext cx="373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6.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한계점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7E66260-53E9-4C91-B1E6-121FD889C71C}"/>
              </a:ext>
            </a:extLst>
          </p:cNvPr>
          <p:cNvSpPr/>
          <p:nvPr/>
        </p:nvSpPr>
        <p:spPr>
          <a:xfrm>
            <a:off x="5153793" y="2625404"/>
            <a:ext cx="5212080" cy="1863788"/>
          </a:xfrm>
          <a:custGeom>
            <a:avLst/>
            <a:gdLst>
              <a:gd name="connsiteX0" fmla="*/ 0 w 5212080"/>
              <a:gd name="connsiteY0" fmla="*/ 451223 h 1863788"/>
              <a:gd name="connsiteX1" fmla="*/ 451223 w 5212080"/>
              <a:gd name="connsiteY1" fmla="*/ 0 h 1863788"/>
              <a:gd name="connsiteX2" fmla="*/ 4760857 w 5212080"/>
              <a:gd name="connsiteY2" fmla="*/ 0 h 1863788"/>
              <a:gd name="connsiteX3" fmla="*/ 5212080 w 5212080"/>
              <a:gd name="connsiteY3" fmla="*/ 451223 h 1863788"/>
              <a:gd name="connsiteX4" fmla="*/ 5212080 w 5212080"/>
              <a:gd name="connsiteY4" fmla="*/ 1412565 h 1863788"/>
              <a:gd name="connsiteX5" fmla="*/ 4760857 w 5212080"/>
              <a:gd name="connsiteY5" fmla="*/ 1863788 h 1863788"/>
              <a:gd name="connsiteX6" fmla="*/ 451223 w 5212080"/>
              <a:gd name="connsiteY6" fmla="*/ 1863788 h 1863788"/>
              <a:gd name="connsiteX7" fmla="*/ 0 w 5212080"/>
              <a:gd name="connsiteY7" fmla="*/ 1412565 h 1863788"/>
              <a:gd name="connsiteX8" fmla="*/ 0 w 5212080"/>
              <a:gd name="connsiteY8" fmla="*/ 451223 h 186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863788" extrusionOk="0">
                <a:moveTo>
                  <a:pt x="0" y="451223"/>
                </a:moveTo>
                <a:cubicBezTo>
                  <a:pt x="308" y="168621"/>
                  <a:pt x="210667" y="17749"/>
                  <a:pt x="451223" y="0"/>
                </a:cubicBezTo>
                <a:cubicBezTo>
                  <a:pt x="1460149" y="-66438"/>
                  <a:pt x="3116010" y="379"/>
                  <a:pt x="4760857" y="0"/>
                </a:cubicBezTo>
                <a:cubicBezTo>
                  <a:pt x="4990869" y="-4350"/>
                  <a:pt x="5219102" y="214778"/>
                  <a:pt x="5212080" y="451223"/>
                </a:cubicBezTo>
                <a:cubicBezTo>
                  <a:pt x="5150825" y="824394"/>
                  <a:pt x="5145757" y="944580"/>
                  <a:pt x="5212080" y="1412565"/>
                </a:cubicBezTo>
                <a:cubicBezTo>
                  <a:pt x="5243451" y="1665907"/>
                  <a:pt x="5007308" y="1871285"/>
                  <a:pt x="4760857" y="1863788"/>
                </a:cubicBezTo>
                <a:cubicBezTo>
                  <a:pt x="2676685" y="1873340"/>
                  <a:pt x="1519775" y="1735873"/>
                  <a:pt x="451223" y="1863788"/>
                </a:cubicBezTo>
                <a:cubicBezTo>
                  <a:pt x="181325" y="1907786"/>
                  <a:pt x="346" y="1689155"/>
                  <a:pt x="0" y="1412565"/>
                </a:cubicBezTo>
                <a:cubicBezTo>
                  <a:pt x="-18047" y="1148166"/>
                  <a:pt x="-32422" y="548717"/>
                  <a:pt x="0" y="451223"/>
                </a:cubicBezTo>
                <a:close/>
              </a:path>
            </a:pathLst>
          </a:custGeom>
          <a:noFill/>
          <a:ln w="57150">
            <a:solidFill>
              <a:srgbClr val="5F92C5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>
                      <a:gd name="adj" fmla="val 242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27857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0651D26A-4407-4BE5-9E36-8B84BE463886}"/>
              </a:ext>
            </a:extLst>
          </p:cNvPr>
          <p:cNvCxnSpPr>
            <a:cxnSpLocks/>
          </p:cNvCxnSpPr>
          <p:nvPr/>
        </p:nvCxnSpPr>
        <p:spPr>
          <a:xfrm>
            <a:off x="246903" y="459530"/>
            <a:ext cx="11322663" cy="217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60C785-48A5-4795-806D-9829F92E6BEE}"/>
              </a:ext>
            </a:extLst>
          </p:cNvPr>
          <p:cNvSpPr txBox="1"/>
          <p:nvPr/>
        </p:nvSpPr>
        <p:spPr>
          <a:xfrm>
            <a:off x="177119" y="77546"/>
            <a:ext cx="26070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06. </a:t>
            </a:r>
            <a:r>
              <a:rPr lang="ko-KR" altLang="en-US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한계점</a:t>
            </a:r>
            <a:endParaRPr kumimoji="0" lang="en-US" altLang="ko-KR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D0623E52-9926-4C9C-BA62-563066DC72EB}"/>
              </a:ext>
            </a:extLst>
          </p:cNvPr>
          <p:cNvGrpSpPr/>
          <p:nvPr/>
        </p:nvGrpSpPr>
        <p:grpSpPr>
          <a:xfrm>
            <a:off x="616016" y="772954"/>
            <a:ext cx="9056301" cy="1231495"/>
            <a:chOff x="860583" y="1248760"/>
            <a:chExt cx="10008973" cy="166929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xmlns="" id="{3BC45043-7AA1-4ADA-B6BB-9D57E86A218D}"/>
                </a:ext>
              </a:extLst>
            </p:cNvPr>
            <p:cNvSpPr/>
            <p:nvPr/>
          </p:nvSpPr>
          <p:spPr>
            <a:xfrm>
              <a:off x="860583" y="1248760"/>
              <a:ext cx="10008973" cy="1669296"/>
            </a:xfrm>
            <a:prstGeom prst="roundRect">
              <a:avLst/>
            </a:prstGeom>
            <a:solidFill>
              <a:srgbClr val="FEBD33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마키아벨리즘 심리테스트 척도의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신뢰도 문제점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A7D3463-844F-4836-BD60-78D1DD7F3526}"/>
                </a:ext>
              </a:extLst>
            </p:cNvPr>
            <p:cNvSpPr txBox="1"/>
            <p:nvPr/>
          </p:nvSpPr>
          <p:spPr>
            <a:xfrm>
              <a:off x="1688486" y="2245013"/>
              <a:ext cx="6399482" cy="500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=&gt;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남자는 신뢰도가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0.7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이지만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여자는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0.4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상당히 낮은 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1074C76F-44E6-4D0F-B717-1F8FBB34F450}"/>
                </a:ext>
              </a:extLst>
            </p:cNvPr>
            <p:cNvSpPr txBox="1"/>
            <p:nvPr/>
          </p:nvSpPr>
          <p:spPr>
            <a:xfrm>
              <a:off x="1198877" y="1831347"/>
              <a:ext cx="5807758" cy="500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인구통계학적인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변인에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따라서 신뢰도의 차이가 심한 편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6455E58-C0D7-4C00-AFB0-C23C76EE0E82}"/>
              </a:ext>
            </a:extLst>
          </p:cNvPr>
          <p:cNvGrpSpPr/>
          <p:nvPr/>
        </p:nvGrpSpPr>
        <p:grpSpPr>
          <a:xfrm>
            <a:off x="616015" y="2378709"/>
            <a:ext cx="9056301" cy="1318423"/>
            <a:chOff x="817421" y="1164741"/>
            <a:chExt cx="10008973" cy="166929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0DFCB66D-B81C-4E3E-8F50-56F9D2D9D385}"/>
                </a:ext>
              </a:extLst>
            </p:cNvPr>
            <p:cNvSpPr/>
            <p:nvPr/>
          </p:nvSpPr>
          <p:spPr>
            <a:xfrm>
              <a:off x="817421" y="1164741"/>
              <a:ext cx="10008973" cy="1669296"/>
            </a:xfrm>
            <a:prstGeom prst="roundRect">
              <a:avLst/>
            </a:prstGeom>
            <a:solidFill>
              <a:srgbClr val="FEBD33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외부 데이터 활용 제한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6E97559-6B1A-411D-9619-85B27E4EA8BA}"/>
                </a:ext>
              </a:extLst>
            </p:cNvPr>
            <p:cNvSpPr txBox="1"/>
            <p:nvPr/>
          </p:nvSpPr>
          <p:spPr>
            <a:xfrm>
              <a:off x="1645324" y="2145025"/>
              <a:ext cx="7177226" cy="467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=&gt;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소득 분위와 같은 외부 자료를 사용할 수 있었다면  도움이 됐을 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5FE50FA-1B5C-45E9-B8B3-86AE6FED71A3}"/>
                </a:ext>
              </a:extLst>
            </p:cNvPr>
            <p:cNvSpPr txBox="1"/>
            <p:nvPr/>
          </p:nvSpPr>
          <p:spPr>
            <a:xfrm>
              <a:off x="1155715" y="1732888"/>
              <a:ext cx="9421883" cy="467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데이터 사용이 불가하여 마키아벨리즘 테스트만을 이용하여 예측을 하는데 무리가 있음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93543CE-7748-40A4-931F-0C30DC7A2E4E}"/>
              </a:ext>
            </a:extLst>
          </p:cNvPr>
          <p:cNvGrpSpPr/>
          <p:nvPr/>
        </p:nvGrpSpPr>
        <p:grpSpPr>
          <a:xfrm>
            <a:off x="616014" y="4071392"/>
            <a:ext cx="9056301" cy="1318423"/>
            <a:chOff x="860583" y="1248760"/>
            <a:chExt cx="10008973" cy="166929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xmlns="" id="{73E69F98-DFE3-40F0-8BA3-2535189A8226}"/>
                </a:ext>
              </a:extLst>
            </p:cNvPr>
            <p:cNvSpPr/>
            <p:nvPr/>
          </p:nvSpPr>
          <p:spPr>
            <a:xfrm>
              <a:off x="860583" y="1248760"/>
              <a:ext cx="10008973" cy="1669296"/>
            </a:xfrm>
            <a:prstGeom prst="roundRect">
              <a:avLst/>
            </a:prstGeom>
            <a:solidFill>
              <a:srgbClr val="FEBD33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주최사측의 데이터 임의 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수정 및 삭제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just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0948E2D-B51D-4A74-91A3-7796F4632D22}"/>
                </a:ext>
              </a:extLst>
            </p:cNvPr>
            <p:cNvSpPr txBox="1"/>
            <p:nvPr/>
          </p:nvSpPr>
          <p:spPr>
            <a:xfrm>
              <a:off x="1688486" y="2241778"/>
              <a:ext cx="6546526" cy="467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=&gt;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위의 변수도 제공되었다면 예측력을 높이는 데 도움이 될 것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5F5ACAB-F348-4300-B142-C2DE869977DE}"/>
                </a:ext>
              </a:extLst>
            </p:cNvPr>
            <p:cNvSpPr txBox="1"/>
            <p:nvPr/>
          </p:nvSpPr>
          <p:spPr>
            <a:xfrm>
              <a:off x="1198877" y="1831349"/>
              <a:ext cx="8479375" cy="467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기존 설문지에는 전공선택 및 성적취향 문항도 있었으나 주최측에서 임의로 삭제함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8" name="Google Shape;326;p31">
            <a:extLst>
              <a:ext uri="{FF2B5EF4-FFF2-40B4-BE49-F238E27FC236}">
                <a16:creationId xmlns:a16="http://schemas.microsoft.com/office/drawing/2014/main" xmlns="" id="{054D9525-5801-4FDB-A6E9-29F5052381DA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19F4281C-9B7E-46DA-9C4D-7AA8A45CB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802138" y="3697132"/>
            <a:ext cx="3209758" cy="27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0716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0651D26A-4407-4BE5-9E36-8B84BE463886}"/>
              </a:ext>
            </a:extLst>
          </p:cNvPr>
          <p:cNvCxnSpPr>
            <a:cxnSpLocks/>
          </p:cNvCxnSpPr>
          <p:nvPr/>
        </p:nvCxnSpPr>
        <p:spPr>
          <a:xfrm>
            <a:off x="246903" y="459530"/>
            <a:ext cx="11322663" cy="217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60C785-48A5-4795-806D-9829F92E6BEE}"/>
              </a:ext>
            </a:extLst>
          </p:cNvPr>
          <p:cNvSpPr txBox="1"/>
          <p:nvPr/>
        </p:nvSpPr>
        <p:spPr>
          <a:xfrm>
            <a:off x="177119" y="77546"/>
            <a:ext cx="26070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07. </a:t>
            </a:r>
            <a:r>
              <a:rPr kumimoji="0" lang="ko-KR" altLang="en-US" sz="2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</a:t>
            </a:r>
            <a:endParaRPr kumimoji="0" lang="en-US" altLang="ko-KR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842E561-517B-4DE0-87BD-335EE8F939A7}"/>
              </a:ext>
            </a:extLst>
          </p:cNvPr>
          <p:cNvSpPr txBox="1"/>
          <p:nvPr/>
        </p:nvSpPr>
        <p:spPr>
          <a:xfrm>
            <a:off x="316687" y="1433604"/>
            <a:ext cx="1170561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포털 사이트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위키피디아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https://en.wikipedia.org/wiki/Automated_machine_learning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머신러닝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지식백과 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https://terms.naver.com/entry.nhn?docId=1091092&amp;cid=40942&amp;categoryId=31645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마키아밸리즘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위키피디아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5"/>
              </a:rPr>
              <a:t>https://en.m.wikipedia.org/wiki/Voter_turnout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(voter turnout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dirty="0">
              <a:solidFill>
                <a:srgbClr val="954F72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hlinkClick r:id="rId6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브런치 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https://brunch.co.kr/@a376100/45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(TIPI)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7"/>
              </a:rPr>
              <a:t>https://gosling.psy.utexas.edu/scales-weve-developed/ten-item-personality-measure-tipi/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(TIPI)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김희송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홍현기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현명호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한국판 마키아벨리즘 척도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(MPS)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타당화 및 신뢰도 연구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국립과학수사연구원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,2011),2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유권자 투표참여에 영향을 미치는 요인에 관한 연구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동아시아연구원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,2010,12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Google Shape;326;p31">
            <a:extLst>
              <a:ext uri="{FF2B5EF4-FFF2-40B4-BE49-F238E27FC236}">
                <a16:creationId xmlns:a16="http://schemas.microsoft.com/office/drawing/2014/main" xmlns="" id="{3F9D59EA-1C71-4790-B23D-711ECB3C3D7F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3C62B3-5180-4006-B261-CF7A2EBD80EC}"/>
              </a:ext>
            </a:extLst>
          </p:cNvPr>
          <p:cNvSpPr/>
          <p:nvPr/>
        </p:nvSpPr>
        <p:spPr>
          <a:xfrm>
            <a:off x="250432" y="943023"/>
            <a:ext cx="11624881" cy="5234806"/>
          </a:xfrm>
          <a:prstGeom prst="rect">
            <a:avLst/>
          </a:prstGeom>
          <a:noFill/>
          <a:ln w="381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8864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0651D26A-4407-4BE5-9E36-8B84BE463886}"/>
              </a:ext>
            </a:extLst>
          </p:cNvPr>
          <p:cNvCxnSpPr>
            <a:cxnSpLocks/>
          </p:cNvCxnSpPr>
          <p:nvPr/>
        </p:nvCxnSpPr>
        <p:spPr>
          <a:xfrm>
            <a:off x="246903" y="459530"/>
            <a:ext cx="11322663" cy="217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60C785-48A5-4795-806D-9829F92E6BEE}"/>
              </a:ext>
            </a:extLst>
          </p:cNvPr>
          <p:cNvSpPr txBox="1"/>
          <p:nvPr/>
        </p:nvSpPr>
        <p:spPr>
          <a:xfrm>
            <a:off x="177119" y="77546"/>
            <a:ext cx="26070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08. </a:t>
            </a:r>
            <a:r>
              <a:rPr lang="en-US" altLang="ko-KR" sz="2000" spc="-1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Q&amp;A</a:t>
            </a:r>
            <a:endParaRPr kumimoji="0" lang="en-US" altLang="ko-KR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Google Shape;326;p31">
            <a:extLst>
              <a:ext uri="{FF2B5EF4-FFF2-40B4-BE49-F238E27FC236}">
                <a16:creationId xmlns:a16="http://schemas.microsoft.com/office/drawing/2014/main" xmlns="" id="{3F9D59EA-1C71-4790-B23D-711ECB3C3D7F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EC47F2F-8A37-46BE-8E40-D4D1219D6E65}"/>
              </a:ext>
            </a:extLst>
          </p:cNvPr>
          <p:cNvSpPr txBox="1"/>
          <p:nvPr/>
        </p:nvSpPr>
        <p:spPr>
          <a:xfrm>
            <a:off x="4593772" y="2572910"/>
            <a:ext cx="376385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600" spc="-1" dirty="0">
                <a:solidFill>
                  <a:prstClr val="black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Q&amp;A</a:t>
            </a:r>
            <a:endParaRPr kumimoji="0" lang="en-US" altLang="ko-KR" sz="16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xmlns="" id="{DE53354C-984E-4482-A031-A9DC28CA0183}"/>
              </a:ext>
            </a:extLst>
          </p:cNvPr>
          <p:cNvSpPr/>
          <p:nvPr/>
        </p:nvSpPr>
        <p:spPr>
          <a:xfrm>
            <a:off x="682740" y="1347652"/>
            <a:ext cx="2627696" cy="1645920"/>
          </a:xfrm>
          <a:prstGeom prst="wedgeEllipseCallout">
            <a:avLst>
              <a:gd name="adj1" fmla="val 28618"/>
              <a:gd name="adj2" fmla="val 65424"/>
            </a:avLst>
          </a:prstGeom>
          <a:solidFill>
            <a:srgbClr val="FEB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질문 있나요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?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FA6589E2-027C-4B6D-9259-780C708E76B9}"/>
              </a:ext>
            </a:extLst>
          </p:cNvPr>
          <p:cNvGrpSpPr/>
          <p:nvPr/>
        </p:nvGrpSpPr>
        <p:grpSpPr>
          <a:xfrm>
            <a:off x="2578901" y="2663371"/>
            <a:ext cx="7085699" cy="2313558"/>
            <a:chOff x="1724669" y="1777161"/>
            <a:chExt cx="7085699" cy="2313558"/>
          </a:xfrm>
        </p:grpSpPr>
        <p:pic>
          <p:nvPicPr>
            <p:cNvPr id="13" name="Picture 2" descr="군주론 (1) : 독서토론 451 리뷰">
              <a:extLst>
                <a:ext uri="{FF2B5EF4-FFF2-40B4-BE49-F238E27FC236}">
                  <a16:creationId xmlns:a16="http://schemas.microsoft.com/office/drawing/2014/main" xmlns="" id="{C5F08977-219D-409B-B0B7-4679D2A2C0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241" b="97917" l="5656" r="97172">
                          <a14:foregroundMark x1="59126" y1="96296" x2="59126" y2="96296"/>
                          <a14:foregroundMark x1="76607" y1="90046" x2="24936" y2="95833"/>
                          <a14:foregroundMark x1="84833" y1="92593" x2="95116" y2="95833"/>
                          <a14:foregroundMark x1="82519" y1="85185" x2="96144" y2="90972"/>
                          <a14:foregroundMark x1="21851" y1="94213" x2="5656" y2="95833"/>
                          <a14:foregroundMark x1="46272" y1="7870" x2="59126" y2="13657"/>
                          <a14:foregroundMark x1="59126" y1="13657" x2="62211" y2="25463"/>
                          <a14:foregroundMark x1="62211" y1="25463" x2="64010" y2="27546"/>
                          <a14:foregroundMark x1="46272" y1="3241" x2="47558" y2="3241"/>
                          <a14:foregroundMark x1="97172" y1="97917" x2="97172" y2="97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096" y="1777161"/>
              <a:ext cx="2083272" cy="2313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군주론 (1) : 독서토론 451 리뷰">
              <a:extLst>
                <a:ext uri="{FF2B5EF4-FFF2-40B4-BE49-F238E27FC236}">
                  <a16:creationId xmlns:a16="http://schemas.microsoft.com/office/drawing/2014/main" xmlns="" id="{71E28991-FCE1-43AE-BF4C-5E7A54ACE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241" b="97917" l="5656" r="97172">
                          <a14:foregroundMark x1="59126" y1="96296" x2="59126" y2="96296"/>
                          <a14:foregroundMark x1="76607" y1="90046" x2="24936" y2="95833"/>
                          <a14:foregroundMark x1="84833" y1="92593" x2="95116" y2="95833"/>
                          <a14:foregroundMark x1="82519" y1="85185" x2="96144" y2="90972"/>
                          <a14:foregroundMark x1="21851" y1="94213" x2="5656" y2="95833"/>
                          <a14:foregroundMark x1="46272" y1="7870" x2="59126" y2="13657"/>
                          <a14:foregroundMark x1="59126" y1="13657" x2="62211" y2="25463"/>
                          <a14:foregroundMark x1="62211" y1="25463" x2="64010" y2="27546"/>
                          <a14:foregroundMark x1="46272" y1="3241" x2="47558" y2="3241"/>
                          <a14:foregroundMark x1="97172" y1="97917" x2="97172" y2="97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24669" y="1777162"/>
              <a:ext cx="2083272" cy="2313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04239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0E487376-20F0-47C8-97AB-E25769102C51}"/>
              </a:ext>
            </a:extLst>
          </p:cNvPr>
          <p:cNvSpPr/>
          <p:nvPr/>
        </p:nvSpPr>
        <p:spPr>
          <a:xfrm>
            <a:off x="5054485" y="2743198"/>
            <a:ext cx="5212080" cy="1595923"/>
          </a:xfrm>
          <a:custGeom>
            <a:avLst/>
            <a:gdLst>
              <a:gd name="connsiteX0" fmla="*/ 0 w 5212080"/>
              <a:gd name="connsiteY0" fmla="*/ 265992 h 1595923"/>
              <a:gd name="connsiteX1" fmla="*/ 265992 w 5212080"/>
              <a:gd name="connsiteY1" fmla="*/ 0 h 1595923"/>
              <a:gd name="connsiteX2" fmla="*/ 4946088 w 5212080"/>
              <a:gd name="connsiteY2" fmla="*/ 0 h 1595923"/>
              <a:gd name="connsiteX3" fmla="*/ 5212080 w 5212080"/>
              <a:gd name="connsiteY3" fmla="*/ 265992 h 1595923"/>
              <a:gd name="connsiteX4" fmla="*/ 5212080 w 5212080"/>
              <a:gd name="connsiteY4" fmla="*/ 1329931 h 1595923"/>
              <a:gd name="connsiteX5" fmla="*/ 4946088 w 5212080"/>
              <a:gd name="connsiteY5" fmla="*/ 1595923 h 1595923"/>
              <a:gd name="connsiteX6" fmla="*/ 265992 w 5212080"/>
              <a:gd name="connsiteY6" fmla="*/ 1595923 h 1595923"/>
              <a:gd name="connsiteX7" fmla="*/ 0 w 5212080"/>
              <a:gd name="connsiteY7" fmla="*/ 1329931 h 1595923"/>
              <a:gd name="connsiteX8" fmla="*/ 0 w 5212080"/>
              <a:gd name="connsiteY8" fmla="*/ 265992 h 159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595923" extrusionOk="0">
                <a:moveTo>
                  <a:pt x="0" y="265992"/>
                </a:moveTo>
                <a:cubicBezTo>
                  <a:pt x="171" y="100539"/>
                  <a:pt x="120035" y="1942"/>
                  <a:pt x="265992" y="0"/>
                </a:cubicBezTo>
                <a:cubicBezTo>
                  <a:pt x="1963463" y="-66438"/>
                  <a:pt x="3280067" y="379"/>
                  <a:pt x="4946088" y="0"/>
                </a:cubicBezTo>
                <a:cubicBezTo>
                  <a:pt x="5088464" y="-1026"/>
                  <a:pt x="5216670" y="127430"/>
                  <a:pt x="5212080" y="265992"/>
                </a:cubicBezTo>
                <a:cubicBezTo>
                  <a:pt x="5214869" y="491286"/>
                  <a:pt x="5181012" y="1094794"/>
                  <a:pt x="5212080" y="1329931"/>
                </a:cubicBezTo>
                <a:cubicBezTo>
                  <a:pt x="5221811" y="1478117"/>
                  <a:pt x="5083598" y="1621504"/>
                  <a:pt x="4946088" y="1595923"/>
                </a:cubicBezTo>
                <a:cubicBezTo>
                  <a:pt x="3145683" y="1605475"/>
                  <a:pt x="1219009" y="1468008"/>
                  <a:pt x="265992" y="1595923"/>
                </a:cubicBezTo>
                <a:cubicBezTo>
                  <a:pt x="108412" y="1618625"/>
                  <a:pt x="334" y="1503258"/>
                  <a:pt x="0" y="1329931"/>
                </a:cubicBezTo>
                <a:cubicBezTo>
                  <a:pt x="-64352" y="842504"/>
                  <a:pt x="86895" y="659744"/>
                  <a:pt x="0" y="265992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C4FB67A-B615-48B9-8CAA-8A653D71F881}"/>
              </a:ext>
            </a:extLst>
          </p:cNvPr>
          <p:cNvGrpSpPr/>
          <p:nvPr/>
        </p:nvGrpSpPr>
        <p:grpSpPr>
          <a:xfrm>
            <a:off x="1201553" y="1307164"/>
            <a:ext cx="3952240" cy="4243672"/>
            <a:chOff x="1615440" y="1666240"/>
            <a:chExt cx="3952240" cy="42436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322CF3A-53F1-4BDF-99EE-A048405D1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28768" r="22223"/>
            <a:stretch/>
          </p:blipFill>
          <p:spPr>
            <a:xfrm>
              <a:off x="1615440" y="1666240"/>
              <a:ext cx="3952240" cy="2953008"/>
            </a:xfrm>
            <a:prstGeom prst="round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2A1B0212-920E-4A14-B064-66AE0CC70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88864" r="22223"/>
            <a:stretch/>
          </p:blipFill>
          <p:spPr>
            <a:xfrm>
              <a:off x="1615440" y="4541132"/>
              <a:ext cx="3952240" cy="1368780"/>
            </a:xfrm>
            <a:prstGeom prst="round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700158-3CD6-4C6D-841C-2BEB28B2E641}"/>
              </a:ext>
            </a:extLst>
          </p:cNvPr>
          <p:cNvSpPr txBox="1"/>
          <p:nvPr/>
        </p:nvSpPr>
        <p:spPr>
          <a:xfrm>
            <a:off x="6397056" y="3029162"/>
            <a:ext cx="373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2.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변수 소개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7E66260-53E9-4C91-B1E6-121FD889C71C}"/>
              </a:ext>
            </a:extLst>
          </p:cNvPr>
          <p:cNvSpPr/>
          <p:nvPr/>
        </p:nvSpPr>
        <p:spPr>
          <a:xfrm>
            <a:off x="5153793" y="2625404"/>
            <a:ext cx="5212080" cy="1863788"/>
          </a:xfrm>
          <a:custGeom>
            <a:avLst/>
            <a:gdLst>
              <a:gd name="connsiteX0" fmla="*/ 0 w 5212080"/>
              <a:gd name="connsiteY0" fmla="*/ 451223 h 1863788"/>
              <a:gd name="connsiteX1" fmla="*/ 451223 w 5212080"/>
              <a:gd name="connsiteY1" fmla="*/ 0 h 1863788"/>
              <a:gd name="connsiteX2" fmla="*/ 4760857 w 5212080"/>
              <a:gd name="connsiteY2" fmla="*/ 0 h 1863788"/>
              <a:gd name="connsiteX3" fmla="*/ 5212080 w 5212080"/>
              <a:gd name="connsiteY3" fmla="*/ 451223 h 1863788"/>
              <a:gd name="connsiteX4" fmla="*/ 5212080 w 5212080"/>
              <a:gd name="connsiteY4" fmla="*/ 1412565 h 1863788"/>
              <a:gd name="connsiteX5" fmla="*/ 4760857 w 5212080"/>
              <a:gd name="connsiteY5" fmla="*/ 1863788 h 1863788"/>
              <a:gd name="connsiteX6" fmla="*/ 451223 w 5212080"/>
              <a:gd name="connsiteY6" fmla="*/ 1863788 h 1863788"/>
              <a:gd name="connsiteX7" fmla="*/ 0 w 5212080"/>
              <a:gd name="connsiteY7" fmla="*/ 1412565 h 1863788"/>
              <a:gd name="connsiteX8" fmla="*/ 0 w 5212080"/>
              <a:gd name="connsiteY8" fmla="*/ 451223 h 186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863788" extrusionOk="0">
                <a:moveTo>
                  <a:pt x="0" y="451223"/>
                </a:moveTo>
                <a:cubicBezTo>
                  <a:pt x="308" y="168621"/>
                  <a:pt x="210667" y="17749"/>
                  <a:pt x="451223" y="0"/>
                </a:cubicBezTo>
                <a:cubicBezTo>
                  <a:pt x="1460149" y="-66438"/>
                  <a:pt x="3116010" y="379"/>
                  <a:pt x="4760857" y="0"/>
                </a:cubicBezTo>
                <a:cubicBezTo>
                  <a:pt x="4990869" y="-4350"/>
                  <a:pt x="5219102" y="214778"/>
                  <a:pt x="5212080" y="451223"/>
                </a:cubicBezTo>
                <a:cubicBezTo>
                  <a:pt x="5150825" y="824394"/>
                  <a:pt x="5145757" y="944580"/>
                  <a:pt x="5212080" y="1412565"/>
                </a:cubicBezTo>
                <a:cubicBezTo>
                  <a:pt x="5243451" y="1665907"/>
                  <a:pt x="5007308" y="1871285"/>
                  <a:pt x="4760857" y="1863788"/>
                </a:cubicBezTo>
                <a:cubicBezTo>
                  <a:pt x="2676685" y="1873340"/>
                  <a:pt x="1519775" y="1735873"/>
                  <a:pt x="451223" y="1863788"/>
                </a:cubicBezTo>
                <a:cubicBezTo>
                  <a:pt x="181325" y="1907786"/>
                  <a:pt x="346" y="1689155"/>
                  <a:pt x="0" y="1412565"/>
                </a:cubicBezTo>
                <a:cubicBezTo>
                  <a:pt x="-18047" y="1148166"/>
                  <a:pt x="-32422" y="548717"/>
                  <a:pt x="0" y="451223"/>
                </a:cubicBezTo>
                <a:close/>
              </a:path>
            </a:pathLst>
          </a:custGeom>
          <a:noFill/>
          <a:ln w="57150">
            <a:solidFill>
              <a:srgbClr val="5F92C5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>
                      <a:gd name="adj" fmla="val 242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74250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0FF9EC6-58A6-4A6B-9931-1675B4CA3221}"/>
              </a:ext>
            </a:extLst>
          </p:cNvPr>
          <p:cNvSpPr/>
          <p:nvPr/>
        </p:nvSpPr>
        <p:spPr>
          <a:xfrm>
            <a:off x="0" y="-86627"/>
            <a:ext cx="12192000" cy="3185427"/>
          </a:xfrm>
          <a:prstGeom prst="rect">
            <a:avLst/>
          </a:prstGeom>
          <a:solidFill>
            <a:schemeClr val="accent1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xmlns="" id="{750D134C-63D7-48A1-8B8A-F05D81A9C4CB}"/>
              </a:ext>
            </a:extLst>
          </p:cNvPr>
          <p:cNvSpPr/>
          <p:nvPr/>
        </p:nvSpPr>
        <p:spPr>
          <a:xfrm>
            <a:off x="8910619" y="2076544"/>
            <a:ext cx="2627696" cy="1645920"/>
          </a:xfrm>
          <a:prstGeom prst="wedgeEllipseCallout">
            <a:avLst/>
          </a:prstGeom>
          <a:solidFill>
            <a:srgbClr val="FEB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투표 </a:t>
            </a:r>
            <a:r>
              <a:rPr lang="ko-KR" alt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안할까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?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xmlns="" id="{AD5B22AF-3375-4777-AE41-84F5B6040A4F}"/>
              </a:ext>
            </a:extLst>
          </p:cNvPr>
          <p:cNvSpPr/>
          <p:nvPr/>
        </p:nvSpPr>
        <p:spPr>
          <a:xfrm>
            <a:off x="691128" y="2113281"/>
            <a:ext cx="2627696" cy="1645920"/>
          </a:xfrm>
          <a:prstGeom prst="wedgeEllipseCallout">
            <a:avLst>
              <a:gd name="adj1" fmla="val 28618"/>
              <a:gd name="adj2" fmla="val 65424"/>
            </a:avLst>
          </a:prstGeom>
          <a:solidFill>
            <a:srgbClr val="FEB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투표 할까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?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1D24CC8-88A8-4210-87DD-991F4E28FD04}"/>
              </a:ext>
            </a:extLst>
          </p:cNvPr>
          <p:cNvSpPr txBox="1"/>
          <p:nvPr/>
        </p:nvSpPr>
        <p:spPr>
          <a:xfrm>
            <a:off x="3812910" y="482669"/>
            <a:ext cx="490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WIKI-MACH</a:t>
            </a:r>
            <a:endParaRPr lang="ko-KR" altLang="en-US" sz="88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1B6AB12-8DAE-4DD5-9943-AB46258D4D15}"/>
              </a:ext>
            </a:extLst>
          </p:cNvPr>
          <p:cNvSpPr txBox="1"/>
          <p:nvPr/>
        </p:nvSpPr>
        <p:spPr>
          <a:xfrm>
            <a:off x="4070158" y="2158426"/>
            <a:ext cx="405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윤혜정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이재훈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이지현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정성호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최영은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9C4071C-6D46-46CE-813A-4C8518A90AA4}"/>
              </a:ext>
            </a:extLst>
          </p:cNvPr>
          <p:cNvGrpSpPr/>
          <p:nvPr/>
        </p:nvGrpSpPr>
        <p:grpSpPr>
          <a:xfrm>
            <a:off x="2587289" y="3429000"/>
            <a:ext cx="7085699" cy="2313558"/>
            <a:chOff x="1724669" y="1777161"/>
            <a:chExt cx="7085699" cy="2313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2639667-4749-4570-B1BB-89ABC13BEAE2}"/>
                </a:ext>
              </a:extLst>
            </p:cNvPr>
            <p:cNvSpPr txBox="1"/>
            <p:nvPr/>
          </p:nvSpPr>
          <p:spPr>
            <a:xfrm>
              <a:off x="3488724" y="2767280"/>
              <a:ext cx="36576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감사합니다</a:t>
              </a:r>
            </a:p>
          </p:txBody>
        </p:sp>
        <p:pic>
          <p:nvPicPr>
            <p:cNvPr id="11" name="Picture 2" descr="군주론 (1) : 독서토론 451 리뷰">
              <a:extLst>
                <a:ext uri="{FF2B5EF4-FFF2-40B4-BE49-F238E27FC236}">
                  <a16:creationId xmlns:a16="http://schemas.microsoft.com/office/drawing/2014/main" xmlns="" id="{91B47718-6DEA-4A60-A9F2-733713556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3241" b="97917" l="5656" r="97172">
                          <a14:foregroundMark x1="59126" y1="96296" x2="59126" y2="96296"/>
                          <a14:foregroundMark x1="76607" y1="90046" x2="24936" y2="95833"/>
                          <a14:foregroundMark x1="84833" y1="92593" x2="95116" y2="95833"/>
                          <a14:foregroundMark x1="82519" y1="85185" x2="96144" y2="90972"/>
                          <a14:foregroundMark x1="21851" y1="94213" x2="5656" y2="95833"/>
                          <a14:foregroundMark x1="46272" y1="7870" x2="59126" y2="13657"/>
                          <a14:foregroundMark x1="59126" y1="13657" x2="62211" y2="25463"/>
                          <a14:foregroundMark x1="62211" y1="25463" x2="64010" y2="27546"/>
                          <a14:foregroundMark x1="46272" y1="3241" x2="47558" y2="3241"/>
                          <a14:foregroundMark x1="97172" y1="97917" x2="97172" y2="97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096" y="1777161"/>
              <a:ext cx="2083272" cy="2313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군주론 (1) : 독서토론 451 리뷰">
              <a:extLst>
                <a:ext uri="{FF2B5EF4-FFF2-40B4-BE49-F238E27FC236}">
                  <a16:creationId xmlns:a16="http://schemas.microsoft.com/office/drawing/2014/main" xmlns="" id="{2CFB910C-32BE-40D9-92B7-88E21E4F1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3241" b="97917" l="5656" r="97172">
                          <a14:foregroundMark x1="59126" y1="96296" x2="59126" y2="96296"/>
                          <a14:foregroundMark x1="76607" y1="90046" x2="24936" y2="95833"/>
                          <a14:foregroundMark x1="84833" y1="92593" x2="95116" y2="95833"/>
                          <a14:foregroundMark x1="82519" y1="85185" x2="96144" y2="90972"/>
                          <a14:foregroundMark x1="21851" y1="94213" x2="5656" y2="95833"/>
                          <a14:foregroundMark x1="46272" y1="7870" x2="59126" y2="13657"/>
                          <a14:foregroundMark x1="59126" y1="13657" x2="62211" y2="25463"/>
                          <a14:foregroundMark x1="62211" y1="25463" x2="64010" y2="27546"/>
                          <a14:foregroundMark x1="46272" y1="3241" x2="47558" y2="3241"/>
                          <a14:foregroundMark x1="97172" y1="97917" x2="97172" y2="97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24669" y="1777162"/>
              <a:ext cx="2083272" cy="2313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11026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E25300A-9FC9-426C-908A-296D1221B6C3}"/>
              </a:ext>
            </a:extLst>
          </p:cNvPr>
          <p:cNvSpPr/>
          <p:nvPr/>
        </p:nvSpPr>
        <p:spPr>
          <a:xfrm>
            <a:off x="6204856" y="1634390"/>
            <a:ext cx="5210174" cy="3582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6099442-B665-444E-BFDF-4EBBD5F0E8DB}"/>
              </a:ext>
            </a:extLst>
          </p:cNvPr>
          <p:cNvSpPr/>
          <p:nvPr/>
        </p:nvSpPr>
        <p:spPr>
          <a:xfrm>
            <a:off x="724873" y="1634390"/>
            <a:ext cx="5016998" cy="3582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5" name="Google Shape;145;p17"/>
          <p:cNvGraphicFramePr/>
          <p:nvPr>
            <p:extLst>
              <p:ext uri="{D42A27DB-BD31-4B8C-83A1-F6EECF244321}">
                <p14:modId xmlns:p14="http://schemas.microsoft.com/office/powerpoint/2010/main" xmlns="" val="1154147796"/>
              </p:ext>
            </p:extLst>
          </p:nvPr>
        </p:nvGraphicFramePr>
        <p:xfrm>
          <a:off x="724874" y="1634390"/>
          <a:ext cx="5016998" cy="3589220"/>
        </p:xfrm>
        <a:graphic>
          <a:graphicData uri="http://schemas.openxmlformats.org/drawingml/2006/table">
            <a:tbl>
              <a:tblPr>
                <a:effectLst/>
                <a:tableStyleId>{2D5ABB26-0587-4C30-8999-92F81FD0307C}</a:tableStyleId>
              </a:tblPr>
              <a:tblGrid>
                <a:gridCol w="11620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72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77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98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나눔스퀘어_ac Bold" pitchFamily="50" charset="-127"/>
                          <a:ea typeface="나눔스퀘어_ac Bold" pitchFamily="50" charset="-127"/>
                        </a:rPr>
                        <a:t>변수명</a:t>
                      </a:r>
                      <a:endParaRPr sz="1400" b="0" dirty="0">
                        <a:solidFill>
                          <a:schemeClr val="bg1"/>
                        </a:solidFill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나눔스퀘어_ac Bold" pitchFamily="50" charset="-127"/>
                          <a:ea typeface="나눔스퀘어_ac Bold" pitchFamily="50" charset="-127"/>
                        </a:rPr>
                        <a:t>설명</a:t>
                      </a:r>
                      <a:endParaRPr sz="1400" b="0" dirty="0">
                        <a:solidFill>
                          <a:schemeClr val="bg1"/>
                        </a:solidFill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나눔스퀘어_ac Bold" pitchFamily="50" charset="-127"/>
                          <a:ea typeface="나눔스퀘어_ac Bold" pitchFamily="50" charset="-127"/>
                        </a:rPr>
                        <a:t>범주</a:t>
                      </a:r>
                      <a:endParaRPr sz="1400" b="0" dirty="0">
                        <a:solidFill>
                          <a:schemeClr val="bg1"/>
                        </a:solidFill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5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QaA</a:t>
                      </a: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</a:t>
                      </a:r>
                      <a:r>
                        <a:rPr 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QtA</a:t>
                      </a:r>
                      <a:endParaRPr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마키아벨리즘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테스트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문항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1~5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리커트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척도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85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QaE</a:t>
                      </a: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</a:t>
                      </a:r>
                      <a:r>
                        <a:rPr 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QtE</a:t>
                      </a: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endParaRPr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테스트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문항별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상대적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소요시간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숫자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연속형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5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tp01 ~ tp10</a:t>
                      </a:r>
                      <a:endParaRPr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TIPI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테스트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문항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1~5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리커트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척도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15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wr_01 ~ 13</a:t>
                      </a:r>
                      <a:endParaRPr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단어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테스트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문항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존재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o)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0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또는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1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15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wf_01 ~ 03</a:t>
                      </a:r>
                      <a:endParaRPr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단어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테스트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문항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존재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x)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0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또는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1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15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age_group</a:t>
                      </a:r>
                      <a:endParaRPr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연령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10s ~ 40s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15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education</a:t>
                      </a:r>
                      <a:endParaRPr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교육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수준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0~4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순서형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15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engnat</a:t>
                      </a:r>
                      <a:endParaRPr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모국어가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영어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0, 1, 2 (</a:t>
                      </a:r>
                      <a:r>
                        <a:rPr lang="en-US" sz="120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139" name="Google Shape;139;p17"/>
          <p:cNvGrpSpPr/>
          <p:nvPr/>
        </p:nvGrpSpPr>
        <p:grpSpPr>
          <a:xfrm>
            <a:off x="246903" y="565822"/>
            <a:ext cx="1682100" cy="367800"/>
            <a:chOff x="246903" y="498447"/>
            <a:chExt cx="1682100" cy="367800"/>
          </a:xfrm>
        </p:grpSpPr>
        <p:sp>
          <p:nvSpPr>
            <p:cNvPr id="140" name="Google Shape;140;p17"/>
            <p:cNvSpPr/>
            <p:nvPr/>
          </p:nvSpPr>
          <p:spPr>
            <a:xfrm>
              <a:off x="246903" y="498447"/>
              <a:ext cx="16821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   데이터 설명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141" name="Google Shape;141;p17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42" name="Google Shape;142;p17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17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02. </a:t>
            </a:r>
            <a:r>
              <a:rPr lang="en-US" sz="200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 소개</a:t>
            </a: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D8903363-74E8-4161-ABD6-1CBED704E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27875612"/>
              </p:ext>
            </p:extLst>
          </p:nvPr>
        </p:nvGraphicFramePr>
        <p:xfrm>
          <a:off x="6204857" y="1640689"/>
          <a:ext cx="5210175" cy="3582921"/>
        </p:xfrm>
        <a:graphic>
          <a:graphicData uri="http://schemas.openxmlformats.org/drawingml/2006/table">
            <a:tbl>
              <a:tblPr>
                <a:effectLst/>
                <a:tableStyleId>{2D5ABB26-0587-4C30-8999-92F81FD0307C}</a:tableStyleId>
              </a:tblPr>
              <a:tblGrid>
                <a:gridCol w="1197192">
                  <a:extLst>
                    <a:ext uri="{9D8B030D-6E8A-4147-A177-3AD203B41FA5}">
                      <a16:colId xmlns:a16="http://schemas.microsoft.com/office/drawing/2014/main" xmlns="" val="925465558"/>
                    </a:ext>
                  </a:extLst>
                </a:gridCol>
                <a:gridCol w="2260296">
                  <a:extLst>
                    <a:ext uri="{9D8B030D-6E8A-4147-A177-3AD203B41FA5}">
                      <a16:colId xmlns:a16="http://schemas.microsoft.com/office/drawing/2014/main" xmlns="" val="3993389139"/>
                    </a:ext>
                  </a:extLst>
                </a:gridCol>
                <a:gridCol w="1752687">
                  <a:extLst>
                    <a:ext uri="{9D8B030D-6E8A-4147-A177-3AD203B41FA5}">
                      <a16:colId xmlns:a16="http://schemas.microsoft.com/office/drawing/2014/main" xmlns="" val="3079290078"/>
                    </a:ext>
                  </a:extLst>
                </a:gridCol>
              </a:tblGrid>
              <a:tr h="4036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스퀘어_ac Bold" pitchFamily="50" charset="-127"/>
                          <a:ea typeface="나눔스퀘어_ac Bold" pitchFamily="50" charset="-127"/>
                        </a:rPr>
                        <a:t>변수명</a:t>
                      </a:r>
                      <a:endParaRPr lang="en-US" sz="1400" dirty="0">
                        <a:solidFill>
                          <a:schemeClr val="bg1"/>
                        </a:solidFill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>
                      <a:noFill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_ac Bold" pitchFamily="50" charset="-127"/>
                          <a:ea typeface="나눔스퀘어_ac Bold" pitchFamily="50" charset="-127"/>
                        </a:rPr>
                        <a:t>설명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_ac Bold" pitchFamily="50" charset="-127"/>
                          <a:ea typeface="나눔스퀘어_ac Bold" pitchFamily="50" charset="-127"/>
                        </a:rPr>
                        <a:t>범주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6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familysize</a:t>
                      </a:r>
                      <a:endParaRPr 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형제자매 수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숫자 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연속형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8026941"/>
                  </a:ext>
                </a:extLst>
              </a:tr>
              <a:tr h="3826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gender</a:t>
                      </a: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성별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1, 2 (</a:t>
                      </a: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8083123"/>
                  </a:ext>
                </a:extLst>
              </a:tr>
              <a:tr h="3826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hand</a:t>
                      </a: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필기하는 손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0~3 (</a:t>
                      </a: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70140541"/>
                  </a:ext>
                </a:extLst>
              </a:tr>
              <a:tr h="3826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married</a:t>
                      </a: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혼인 상태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0~3 (</a:t>
                      </a: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47647207"/>
                  </a:ext>
                </a:extLst>
              </a:tr>
              <a:tr h="3826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race</a:t>
                      </a: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인종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문자형 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79262942"/>
                  </a:ext>
                </a:extLst>
              </a:tr>
              <a:tr h="3826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religion</a:t>
                      </a: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종교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문자형 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98713837"/>
                  </a:ext>
                </a:extLst>
              </a:tr>
              <a:tr h="5008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urban</a:t>
                      </a: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유년기의 거주 구역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0~3 (</a:t>
                      </a: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84606164"/>
                  </a:ext>
                </a:extLst>
              </a:tr>
              <a:tr h="3826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voted</a:t>
                      </a:r>
                    </a:p>
                  </a:txBody>
                  <a:tcPr marL="91425" marR="91425" marT="91425" marB="91425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작년 국가 투표 여부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 </a:t>
                      </a: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또는 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2 (</a:t>
                      </a:r>
                      <a:r>
                        <a:rPr lang="ko-KR" altLang="en-US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명목척도</a:t>
                      </a:r>
                      <a:r>
                        <a:rPr lang="en-US" altLang="ko-KR" sz="120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364414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42E4C5-0932-40AB-8E05-C1C6AFD69720}"/>
              </a:ext>
            </a:extLst>
          </p:cNvPr>
          <p:cNvSpPr txBox="1"/>
          <p:nvPr/>
        </p:nvSpPr>
        <p:spPr>
          <a:xfrm>
            <a:off x="489259" y="1103115"/>
            <a:ext cx="1170274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300"/>
              </a:spcBef>
              <a:buFont typeface="Wingdings" panose="05000000000000000000" pitchFamily="2" charset="2"/>
              <a:buChar char="u"/>
            </a:pPr>
            <a:r>
              <a:rPr lang="en-US" altLang="ko-KR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 공모전에서 제공받은 데이터 셋은 </a:t>
            </a:r>
            <a:r>
              <a:rPr lang="ko-KR" altLang="en-US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76</a:t>
            </a:r>
            <a:r>
              <a:rPr lang="ko-KR" altLang="en-US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변수</a:t>
            </a:r>
            <a:r>
              <a:rPr lang="ko-KR" altLang="en-US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구성되어 있습니다</a:t>
            </a:r>
            <a:r>
              <a:rPr lang="en-US" altLang="ko-KR" sz="140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3F3E6544-AADF-42D6-9F27-EE90EDD6EF46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FDE5A12-8CC5-4D2E-B5FB-478A5FB5A74D}"/>
              </a:ext>
            </a:extLst>
          </p:cNvPr>
          <p:cNvSpPr/>
          <p:nvPr/>
        </p:nvSpPr>
        <p:spPr>
          <a:xfrm>
            <a:off x="724873" y="1640689"/>
            <a:ext cx="5016998" cy="3582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7319A13-0945-41AC-9D8B-61574AC2BA7D}"/>
              </a:ext>
            </a:extLst>
          </p:cNvPr>
          <p:cNvSpPr/>
          <p:nvPr/>
        </p:nvSpPr>
        <p:spPr>
          <a:xfrm>
            <a:off x="6204857" y="1640689"/>
            <a:ext cx="5210175" cy="3582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9930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0E487376-20F0-47C8-97AB-E25769102C51}"/>
              </a:ext>
            </a:extLst>
          </p:cNvPr>
          <p:cNvSpPr/>
          <p:nvPr/>
        </p:nvSpPr>
        <p:spPr>
          <a:xfrm>
            <a:off x="5054485" y="2743198"/>
            <a:ext cx="5212080" cy="1595923"/>
          </a:xfrm>
          <a:custGeom>
            <a:avLst/>
            <a:gdLst>
              <a:gd name="connsiteX0" fmla="*/ 0 w 5212080"/>
              <a:gd name="connsiteY0" fmla="*/ 265992 h 1595923"/>
              <a:gd name="connsiteX1" fmla="*/ 265992 w 5212080"/>
              <a:gd name="connsiteY1" fmla="*/ 0 h 1595923"/>
              <a:gd name="connsiteX2" fmla="*/ 4946088 w 5212080"/>
              <a:gd name="connsiteY2" fmla="*/ 0 h 1595923"/>
              <a:gd name="connsiteX3" fmla="*/ 5212080 w 5212080"/>
              <a:gd name="connsiteY3" fmla="*/ 265992 h 1595923"/>
              <a:gd name="connsiteX4" fmla="*/ 5212080 w 5212080"/>
              <a:gd name="connsiteY4" fmla="*/ 1329931 h 1595923"/>
              <a:gd name="connsiteX5" fmla="*/ 4946088 w 5212080"/>
              <a:gd name="connsiteY5" fmla="*/ 1595923 h 1595923"/>
              <a:gd name="connsiteX6" fmla="*/ 265992 w 5212080"/>
              <a:gd name="connsiteY6" fmla="*/ 1595923 h 1595923"/>
              <a:gd name="connsiteX7" fmla="*/ 0 w 5212080"/>
              <a:gd name="connsiteY7" fmla="*/ 1329931 h 1595923"/>
              <a:gd name="connsiteX8" fmla="*/ 0 w 5212080"/>
              <a:gd name="connsiteY8" fmla="*/ 265992 h 159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595923" extrusionOk="0">
                <a:moveTo>
                  <a:pt x="0" y="265992"/>
                </a:moveTo>
                <a:cubicBezTo>
                  <a:pt x="171" y="100539"/>
                  <a:pt x="120035" y="1942"/>
                  <a:pt x="265992" y="0"/>
                </a:cubicBezTo>
                <a:cubicBezTo>
                  <a:pt x="1963463" y="-66438"/>
                  <a:pt x="3280067" y="379"/>
                  <a:pt x="4946088" y="0"/>
                </a:cubicBezTo>
                <a:cubicBezTo>
                  <a:pt x="5088464" y="-1026"/>
                  <a:pt x="5216670" y="127430"/>
                  <a:pt x="5212080" y="265992"/>
                </a:cubicBezTo>
                <a:cubicBezTo>
                  <a:pt x="5214869" y="491286"/>
                  <a:pt x="5181012" y="1094794"/>
                  <a:pt x="5212080" y="1329931"/>
                </a:cubicBezTo>
                <a:cubicBezTo>
                  <a:pt x="5221811" y="1478117"/>
                  <a:pt x="5083598" y="1621504"/>
                  <a:pt x="4946088" y="1595923"/>
                </a:cubicBezTo>
                <a:cubicBezTo>
                  <a:pt x="3145683" y="1605475"/>
                  <a:pt x="1219009" y="1468008"/>
                  <a:pt x="265992" y="1595923"/>
                </a:cubicBezTo>
                <a:cubicBezTo>
                  <a:pt x="108412" y="1618625"/>
                  <a:pt x="334" y="1503258"/>
                  <a:pt x="0" y="1329931"/>
                </a:cubicBezTo>
                <a:cubicBezTo>
                  <a:pt x="-64352" y="842504"/>
                  <a:pt x="86895" y="659744"/>
                  <a:pt x="0" y="265992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C4FB67A-B615-48B9-8CAA-8A653D71F881}"/>
              </a:ext>
            </a:extLst>
          </p:cNvPr>
          <p:cNvGrpSpPr/>
          <p:nvPr/>
        </p:nvGrpSpPr>
        <p:grpSpPr>
          <a:xfrm>
            <a:off x="1201553" y="1307164"/>
            <a:ext cx="3952240" cy="4243672"/>
            <a:chOff x="1615440" y="1666240"/>
            <a:chExt cx="3952240" cy="42436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B322CF3A-53F1-4BDF-99EE-A048405D1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28768" r="22223"/>
            <a:stretch/>
          </p:blipFill>
          <p:spPr>
            <a:xfrm>
              <a:off x="1615440" y="1666240"/>
              <a:ext cx="3952240" cy="2953008"/>
            </a:xfrm>
            <a:prstGeom prst="round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2A1B0212-920E-4A14-B064-66AE0CC70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30475" b="99251" l="10167" r="76278">
                          <a14:foregroundMark x1="24444" y1="34888" x2="24444" y2="34888"/>
                          <a14:foregroundMark x1="28333" y1="33222" x2="28333" y2="33222"/>
                          <a14:foregroundMark x1="28333" y1="31807" x2="28333" y2="31807"/>
                          <a14:foregroundMark x1="30000" y1="30475" x2="30000" y2="30475"/>
                          <a14:foregroundMark x1="39611" y1="33472" x2="39611" y2="33472"/>
                          <a14:foregroundMark x1="47944" y1="37136" x2="47944" y2="37136"/>
                          <a14:foregroundMark x1="49056" y1="48210" x2="49056" y2="48210"/>
                          <a14:foregroundMark x1="60556" y1="49625" x2="60556" y2="49625"/>
                          <a14:foregroundMark x1="67611" y1="49875" x2="53889" y2="87594"/>
                          <a14:foregroundMark x1="63500" y1="94005" x2="67833" y2="80017"/>
                          <a14:foregroundMark x1="67833" y1="80017" x2="68167" y2="52123"/>
                          <a14:foregroundMark x1="68167" y1="52123" x2="63056" y2="40883"/>
                          <a14:foregroundMark x1="63056" y1="40883" x2="44778" y2="29475"/>
                          <a14:foregroundMark x1="44778" y1="29475" x2="35611" y2="31807"/>
                          <a14:foregroundMark x1="35611" y1="31807" x2="28833" y2="40466"/>
                          <a14:foregroundMark x1="28833" y1="40466" x2="26667" y2="56536"/>
                          <a14:foregroundMark x1="26667" y1="56536" x2="36500" y2="81266"/>
                          <a14:foregroundMark x1="36500" y1="81266" x2="45278" y2="93422"/>
                          <a14:foregroundMark x1="45278" y1="93422" x2="55500" y2="97336"/>
                          <a14:foregroundMark x1="55500" y1="97336" x2="65111" y2="96836"/>
                          <a14:foregroundMark x1="65111" y1="96836" x2="66667" y2="93422"/>
                          <a14:foregroundMark x1="62944" y1="89009" x2="54278" y2="81099"/>
                          <a14:foregroundMark x1="54278" y1="81099" x2="48556" y2="69525"/>
                          <a14:foregroundMark x1="48556" y1="69525" x2="41222" y2="41299"/>
                          <a14:foregroundMark x1="41222" y1="41299" x2="34111" y2="33639"/>
                          <a14:foregroundMark x1="34111" y1="33639" x2="24722" y2="32057"/>
                          <a14:foregroundMark x1="24722" y1="32057" x2="16500" y2="38801"/>
                          <a14:foregroundMark x1="16500" y1="38801" x2="11944" y2="51291"/>
                          <a14:foregroundMark x1="11944" y1="51291" x2="10222" y2="92007"/>
                          <a14:foregroundMark x1="10222" y1="92007" x2="12389" y2="99251"/>
                          <a14:foregroundMark x1="63167" y1="60117" x2="52889" y2="85012"/>
                          <a14:foregroundMark x1="52889" y1="85012" x2="46667" y2="75604"/>
                          <a14:foregroundMark x1="46667" y1="75604" x2="45556" y2="50624"/>
                          <a14:foregroundMark x1="45556" y1="50624" x2="39556" y2="79684"/>
                          <a14:foregroundMark x1="39556" y1="79684" x2="47500" y2="69525"/>
                          <a14:foregroundMark x1="47500" y1="69525" x2="52944" y2="56037"/>
                          <a14:foregroundMark x1="52944" y1="56037" x2="57611" y2="71191"/>
                          <a14:foregroundMark x1="57611" y1="71191" x2="57778" y2="88926"/>
                          <a14:foregroundMark x1="57778" y1="88926" x2="62000" y2="64363"/>
                          <a14:foregroundMark x1="62000" y1="64363" x2="63500" y2="87344"/>
                          <a14:foregroundMark x1="47944" y1="83181" x2="46389" y2="97336"/>
                          <a14:foregroundMark x1="46389" y1="97336" x2="44111" y2="84180"/>
                          <a14:foregroundMark x1="44111" y1="84180" x2="38111" y2="97336"/>
                          <a14:foregroundMark x1="38111" y1="97336" x2="43722" y2="79351"/>
                          <a14:foregroundMark x1="43722" y1="79351" x2="54056" y2="83847"/>
                          <a14:foregroundMark x1="54056" y1="83847" x2="46000" y2="91507"/>
                          <a14:foregroundMark x1="46000" y1="91507" x2="55611" y2="91007"/>
                          <a14:foregroundMark x1="55611" y1="91007" x2="65556" y2="93672"/>
                          <a14:foregroundMark x1="65556" y1="93672" x2="67222" y2="46545"/>
                          <a14:foregroundMark x1="55722" y1="52956" x2="63611" y2="46794"/>
                          <a14:foregroundMark x1="63611" y1="46794" x2="53278" y2="46545"/>
                          <a14:foregroundMark x1="53278" y1="46545" x2="51333" y2="64280"/>
                          <a14:foregroundMark x1="51333" y1="64280" x2="58667" y2="51790"/>
                          <a14:foregroundMark x1="58667" y1="51790" x2="58722" y2="35137"/>
                          <a14:foregroundMark x1="58722" y1="35137" x2="58722" y2="43214"/>
                          <a14:foregroundMark x1="38167" y1="39301" x2="47278" y2="36803"/>
                          <a14:foregroundMark x1="47278" y1="36803" x2="45944" y2="52623"/>
                          <a14:foregroundMark x1="45944" y1="52623" x2="53222" y2="41715"/>
                          <a14:foregroundMark x1="53222" y1="41715" x2="56722" y2="64613"/>
                          <a14:foregroundMark x1="56722" y1="64613" x2="62722" y2="53622"/>
                          <a14:foregroundMark x1="62722" y1="53622" x2="63500" y2="49625"/>
                          <a14:foregroundMark x1="64056" y1="53455" x2="64056" y2="62365"/>
                          <a14:foregroundMark x1="48333" y1="31557" x2="57500" y2="30475"/>
                          <a14:foregroundMark x1="57500" y1="30475" x2="64611" y2="37968"/>
                          <a14:foregroundMark x1="64611" y1="37968" x2="69611" y2="49792"/>
                          <a14:foregroundMark x1="69611" y1="49792" x2="73333" y2="46794"/>
                          <a14:foregroundMark x1="72611" y1="51291" x2="72611" y2="51291"/>
                          <a14:foregroundMark x1="76278" y1="58201" x2="76278" y2="582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741" t="88864" r="22223"/>
            <a:stretch/>
          </p:blipFill>
          <p:spPr>
            <a:xfrm>
              <a:off x="1615440" y="4541132"/>
              <a:ext cx="3952240" cy="1368780"/>
            </a:xfrm>
            <a:prstGeom prst="round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700158-3CD6-4C6D-841C-2BEB28B2E641}"/>
              </a:ext>
            </a:extLst>
          </p:cNvPr>
          <p:cNvSpPr txBox="1"/>
          <p:nvPr/>
        </p:nvSpPr>
        <p:spPr>
          <a:xfrm>
            <a:off x="6397056" y="3029162"/>
            <a:ext cx="373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3.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변수 연구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7E66260-53E9-4C91-B1E6-121FD889C71C}"/>
              </a:ext>
            </a:extLst>
          </p:cNvPr>
          <p:cNvSpPr/>
          <p:nvPr/>
        </p:nvSpPr>
        <p:spPr>
          <a:xfrm>
            <a:off x="5153793" y="2625404"/>
            <a:ext cx="5212080" cy="1863788"/>
          </a:xfrm>
          <a:custGeom>
            <a:avLst/>
            <a:gdLst>
              <a:gd name="connsiteX0" fmla="*/ 0 w 5212080"/>
              <a:gd name="connsiteY0" fmla="*/ 451223 h 1863788"/>
              <a:gd name="connsiteX1" fmla="*/ 451223 w 5212080"/>
              <a:gd name="connsiteY1" fmla="*/ 0 h 1863788"/>
              <a:gd name="connsiteX2" fmla="*/ 4760857 w 5212080"/>
              <a:gd name="connsiteY2" fmla="*/ 0 h 1863788"/>
              <a:gd name="connsiteX3" fmla="*/ 5212080 w 5212080"/>
              <a:gd name="connsiteY3" fmla="*/ 451223 h 1863788"/>
              <a:gd name="connsiteX4" fmla="*/ 5212080 w 5212080"/>
              <a:gd name="connsiteY4" fmla="*/ 1412565 h 1863788"/>
              <a:gd name="connsiteX5" fmla="*/ 4760857 w 5212080"/>
              <a:gd name="connsiteY5" fmla="*/ 1863788 h 1863788"/>
              <a:gd name="connsiteX6" fmla="*/ 451223 w 5212080"/>
              <a:gd name="connsiteY6" fmla="*/ 1863788 h 1863788"/>
              <a:gd name="connsiteX7" fmla="*/ 0 w 5212080"/>
              <a:gd name="connsiteY7" fmla="*/ 1412565 h 1863788"/>
              <a:gd name="connsiteX8" fmla="*/ 0 w 5212080"/>
              <a:gd name="connsiteY8" fmla="*/ 451223 h 186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2080" h="1863788" extrusionOk="0">
                <a:moveTo>
                  <a:pt x="0" y="451223"/>
                </a:moveTo>
                <a:cubicBezTo>
                  <a:pt x="308" y="168621"/>
                  <a:pt x="210667" y="17749"/>
                  <a:pt x="451223" y="0"/>
                </a:cubicBezTo>
                <a:cubicBezTo>
                  <a:pt x="1460149" y="-66438"/>
                  <a:pt x="3116010" y="379"/>
                  <a:pt x="4760857" y="0"/>
                </a:cubicBezTo>
                <a:cubicBezTo>
                  <a:pt x="4990869" y="-4350"/>
                  <a:pt x="5219102" y="214778"/>
                  <a:pt x="5212080" y="451223"/>
                </a:cubicBezTo>
                <a:cubicBezTo>
                  <a:pt x="5150825" y="824394"/>
                  <a:pt x="5145757" y="944580"/>
                  <a:pt x="5212080" y="1412565"/>
                </a:cubicBezTo>
                <a:cubicBezTo>
                  <a:pt x="5243451" y="1665907"/>
                  <a:pt x="5007308" y="1871285"/>
                  <a:pt x="4760857" y="1863788"/>
                </a:cubicBezTo>
                <a:cubicBezTo>
                  <a:pt x="2676685" y="1873340"/>
                  <a:pt x="1519775" y="1735873"/>
                  <a:pt x="451223" y="1863788"/>
                </a:cubicBezTo>
                <a:cubicBezTo>
                  <a:pt x="181325" y="1907786"/>
                  <a:pt x="346" y="1689155"/>
                  <a:pt x="0" y="1412565"/>
                </a:cubicBezTo>
                <a:cubicBezTo>
                  <a:pt x="-18047" y="1148166"/>
                  <a:pt x="-32422" y="548717"/>
                  <a:pt x="0" y="451223"/>
                </a:cubicBezTo>
                <a:close/>
              </a:path>
            </a:pathLst>
          </a:custGeom>
          <a:noFill/>
          <a:ln w="57150">
            <a:solidFill>
              <a:srgbClr val="5F92C5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prstGeom prst="roundRect">
                    <a:avLst>
                      <a:gd name="adj" fmla="val 242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8719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EE2CAB8-48B1-4453-9E25-890EF0534653}"/>
              </a:ext>
            </a:extLst>
          </p:cNvPr>
          <p:cNvSpPr/>
          <p:nvPr/>
        </p:nvSpPr>
        <p:spPr>
          <a:xfrm>
            <a:off x="2342568" y="1935579"/>
            <a:ext cx="8219337" cy="4642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150" name="Google Shape;150;p18"/>
          <p:cNvGrpSpPr/>
          <p:nvPr/>
        </p:nvGrpSpPr>
        <p:grpSpPr>
          <a:xfrm>
            <a:off x="246903" y="565822"/>
            <a:ext cx="1682100" cy="367800"/>
            <a:chOff x="246903" y="498447"/>
            <a:chExt cx="1682100" cy="367800"/>
          </a:xfrm>
        </p:grpSpPr>
        <p:sp>
          <p:nvSpPr>
            <p:cNvPr id="151" name="Google Shape;151;p18"/>
            <p:cNvSpPr/>
            <p:nvPr/>
          </p:nvSpPr>
          <p:spPr>
            <a:xfrm>
              <a:off x="246903" y="498447"/>
              <a:ext cx="16821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1)   데이터 설명 </a:t>
              </a:r>
              <a:endParaRPr sz="18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152" name="Google Shape;152;p18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53" name="Google Shape;153;p18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8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변수 연구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78698222"/>
              </p:ext>
            </p:extLst>
          </p:nvPr>
        </p:nvGraphicFramePr>
        <p:xfrm>
          <a:off x="2310302" y="1921709"/>
          <a:ext cx="8206090" cy="465628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62260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5411955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96353836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31111667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339407778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2906430655"/>
                    </a:ext>
                  </a:extLst>
                </a:gridCol>
              </a:tblGrid>
              <a:tr h="371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마키아벨리즘 테스트문항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전혀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약간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중립</a:t>
                      </a:r>
                      <a:endParaRPr lang="en-US" altLang="ko-KR" sz="900" b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900" b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약간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매우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1.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당신이 어떤 일을 한 이유를 필요한 때를 제외하고는 누구에게도 절대 말하지 않는다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2.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사람을 다루는 가장 좋은 방법은 그들이 듣기 원하는 말을 해주는 것이다</a:t>
                      </a: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3.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도덕적으로 올바른 일 </a:t>
                      </a:r>
                      <a:r>
                        <a:rPr lang="ko-KR" altLang="en-US" sz="1000" b="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일때만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그 행동을 해야 한다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4.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대부분의 사람들은 기본적으로 선하며 착하다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5.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모든 사람들에게는 악한 경향이 있고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기회만 주어진다면 그 성향이 표현된다고 가정하는 것이 가장 안전하다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6.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모든 경우에 있어 정직이 최선이다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7.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누군가에게 거짓말하는 것은 변명의 여지가 없다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8.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일반적으로 사람들을 강제하지 않는 한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열심히 일하지 않는다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9.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대체로 겸손하고 정직한 것이 중요하고 부정직한 것보다 낫다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10.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ko-KR" altLang="en-US" sz="1000" b="0" baseline="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어떤일을</a:t>
                      </a:r>
                      <a:r>
                        <a:rPr lang="ko-KR" altLang="en-US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해달라고 누군가에게 </a:t>
                      </a:r>
                      <a:r>
                        <a:rPr lang="ko-KR" altLang="en-US" sz="1000" b="0" baseline="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요청할때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내가 그 일을 원하는 실제 이유를 알려주는 것이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더 </a:t>
                      </a:r>
                      <a:r>
                        <a:rPr lang="ko-KR" altLang="en-US" sz="1000" b="0" baseline="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중요해보이는</a:t>
                      </a:r>
                      <a:r>
                        <a:rPr lang="ko-KR" altLang="en-US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듯한 이유를 </a:t>
                      </a:r>
                      <a:endParaRPr lang="en-US" altLang="ko-KR" sz="1000" b="0" baseline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  <a:p>
                      <a:pPr latinLnBrk="1"/>
                      <a:r>
                        <a:rPr lang="ko-KR" altLang="en-US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      알려주는 것보다 좋은 방법이다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11.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세상을 앞에서 이끌어가는 사람들은 깨끗하고 도덕적인 삶을 산다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12.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누군가를 완전히 믿는 사람은 고생을 자처하는 것이다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13.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범죄자들과 다른 일반 사람들의 가장 큰 차이점은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범죄자들이 </a:t>
                      </a:r>
                      <a:r>
                        <a:rPr lang="ko-KR" altLang="en-US" sz="1000" b="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잡힐만큼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멍청하다는 것이다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14.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대부분의 사람들은 용감하다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15.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중요한 사람들에게 아첨하는 것이 현명하다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16. </a:t>
                      </a:r>
                      <a:r>
                        <a:rPr lang="ko-KR" altLang="en-US" sz="1000" b="0" dirty="0" err="1">
                          <a:latin typeface="나눔스퀘어_ac Bold" pitchFamily="50" charset="-127"/>
                          <a:ea typeface="나눔스퀘어_ac Bold" pitchFamily="50" charset="-127"/>
                        </a:rPr>
                        <a:t>모든면에서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좋은 것이 가능하다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17. P.T Barnum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이 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'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매 분마다 선천적으로 잘 속는 사람이 태어난다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'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라고 말한 것은 틀리다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18.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요령이 없다면 앞으로 나아가기 힘들다</a:t>
                      </a: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19. </a:t>
                      </a:r>
                      <a:r>
                        <a:rPr lang="ko-KR" altLang="en-US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불치병에 걸린 사람들에게 안락사를 선택할 권리를 갖게 해야 한다</a:t>
                      </a:r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094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20.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대부분의 사람들은 그들의 재산을 잃은 것보다 부모의 죽음을 더 빨리 잊는다</a:t>
                      </a:r>
                      <a:r>
                        <a:rPr lang="en-US" altLang="ko-KR" sz="1000" b="0" baseline="0" dirty="0">
                          <a:latin typeface="나눔스퀘어_ac Bold" pitchFamily="50" charset="-127"/>
                          <a:ea typeface="나눔스퀘어_ac Bold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_ac Bold" pitchFamily="50" charset="-127"/>
                        <a:ea typeface="나눔스퀘어_ac Bold" pitchFamily="50" charset="-127"/>
                      </a:endParaRPr>
                    </a:p>
                  </a:txBody>
                  <a:tcPr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p:sp>
        <p:nvSpPr>
          <p:cNvPr id="14" name="Google Shape;164;p18"/>
          <p:cNvSpPr txBox="1"/>
          <p:nvPr/>
        </p:nvSpPr>
        <p:spPr>
          <a:xfrm>
            <a:off x="2467875" y="925650"/>
            <a:ext cx="103881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사회심리학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등에서는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" name="Google Shape;326;p31">
            <a:extLst>
              <a:ext uri="{FF2B5EF4-FFF2-40B4-BE49-F238E27FC236}">
                <a16:creationId xmlns:a16="http://schemas.microsoft.com/office/drawing/2014/main" xmlns="" id="{51569BB8-2291-4BF9-BB33-2AB8F38F319D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20BA7281-1F1C-46D2-8F5E-0084ED64133D}"/>
              </a:ext>
            </a:extLst>
          </p:cNvPr>
          <p:cNvGrpSpPr/>
          <p:nvPr/>
        </p:nvGrpSpPr>
        <p:grpSpPr>
          <a:xfrm>
            <a:off x="536402" y="942064"/>
            <a:ext cx="1945422" cy="507436"/>
            <a:chOff x="536402" y="942064"/>
            <a:chExt cx="1945422" cy="507436"/>
          </a:xfrm>
        </p:grpSpPr>
        <p:sp>
          <p:nvSpPr>
            <p:cNvPr id="13" name="Google Shape;163;p18"/>
            <p:cNvSpPr txBox="1"/>
            <p:nvPr/>
          </p:nvSpPr>
          <p:spPr>
            <a:xfrm>
              <a:off x="536402" y="953339"/>
              <a:ext cx="1814911" cy="496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마키아벨리즘이란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3BCAA72-2385-4A00-B473-8C04FCD23CF3}"/>
                </a:ext>
              </a:extLst>
            </p:cNvPr>
            <p:cNvSpPr txBox="1"/>
            <p:nvPr/>
          </p:nvSpPr>
          <p:spPr>
            <a:xfrm rot="825955">
              <a:off x="2157974" y="942064"/>
              <a:ext cx="3238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Malgun Gothic"/>
                  <a:sym typeface="Malgun Gothic"/>
                </a:rPr>
                <a:t>?</a:t>
              </a:r>
              <a:endParaRPr lang="ko-KR" altLang="en-US" sz="2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C8A312-4318-47B2-8379-5491F4E34CB0}"/>
              </a:ext>
            </a:extLst>
          </p:cNvPr>
          <p:cNvSpPr txBox="1"/>
          <p:nvPr/>
        </p:nvSpPr>
        <p:spPr>
          <a:xfrm>
            <a:off x="2737862" y="1314169"/>
            <a:ext cx="9180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“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개인적인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욕구의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충족을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위해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남을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속이거나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조종하려는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욕구를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가리키는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용어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로 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사용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됨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F4FE14-C828-4286-86D1-C4B3B6580139}"/>
              </a:ext>
            </a:extLst>
          </p:cNvPr>
          <p:cNvSpPr txBox="1"/>
          <p:nvPr/>
        </p:nvSpPr>
        <p:spPr>
          <a:xfrm>
            <a:off x="1934731" y="4826423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endParaRPr lang="ko-KR" altLang="en-US" dirty="0">
              <a:solidFill>
                <a:srgbClr val="0070C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8D47816-A4F2-4F4B-BFA8-D0F00BC0A037}"/>
              </a:ext>
            </a:extLst>
          </p:cNvPr>
          <p:cNvSpPr txBox="1"/>
          <p:nvPr/>
        </p:nvSpPr>
        <p:spPr>
          <a:xfrm>
            <a:off x="1952686" y="2647581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9D2277F-4DC5-4074-913C-AEECA6E1DF5F}"/>
              </a:ext>
            </a:extLst>
          </p:cNvPr>
          <p:cNvSpPr txBox="1"/>
          <p:nvPr/>
        </p:nvSpPr>
        <p:spPr>
          <a:xfrm>
            <a:off x="1920026" y="5868038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endParaRPr lang="ko-KR" altLang="en-US" dirty="0">
              <a:solidFill>
                <a:srgbClr val="0070C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EC400A9-E692-4F9E-9826-D91DAAFCD86F}"/>
              </a:ext>
            </a:extLst>
          </p:cNvPr>
          <p:cNvSpPr txBox="1"/>
          <p:nvPr/>
        </p:nvSpPr>
        <p:spPr>
          <a:xfrm>
            <a:off x="1934732" y="4601394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endParaRPr lang="ko-KR" altLang="en-US" dirty="0">
              <a:solidFill>
                <a:srgbClr val="0070C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F489423-FF3E-4CEF-A4C7-0C2D89589480}"/>
              </a:ext>
            </a:extLst>
          </p:cNvPr>
          <p:cNvSpPr txBox="1"/>
          <p:nvPr/>
        </p:nvSpPr>
        <p:spPr>
          <a:xfrm>
            <a:off x="1934729" y="5658713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C07996D-7A71-4A73-85FE-A705B307AB96}"/>
              </a:ext>
            </a:extLst>
          </p:cNvPr>
          <p:cNvSpPr txBox="1"/>
          <p:nvPr/>
        </p:nvSpPr>
        <p:spPr>
          <a:xfrm>
            <a:off x="1952685" y="3481322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2196226-74A3-49C7-9E3A-0F55FC607A37}"/>
              </a:ext>
            </a:extLst>
          </p:cNvPr>
          <p:cNvSpPr txBox="1"/>
          <p:nvPr/>
        </p:nvSpPr>
        <p:spPr>
          <a:xfrm>
            <a:off x="1919638" y="6264130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endParaRPr lang="ko-KR" altLang="en-US" dirty="0">
              <a:solidFill>
                <a:srgbClr val="0070C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A763EAB-0262-4689-BDD5-FFAF46126EE9}"/>
              </a:ext>
            </a:extLst>
          </p:cNvPr>
          <p:cNvSpPr txBox="1"/>
          <p:nvPr/>
        </p:nvSpPr>
        <p:spPr>
          <a:xfrm>
            <a:off x="1929264" y="3041275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endParaRPr lang="ko-KR" altLang="en-US" dirty="0">
              <a:solidFill>
                <a:srgbClr val="0070C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57069E8-4B4F-4E22-8A44-BCA025A3B788}"/>
              </a:ext>
            </a:extLst>
          </p:cNvPr>
          <p:cNvSpPr txBox="1"/>
          <p:nvPr/>
        </p:nvSpPr>
        <p:spPr>
          <a:xfrm>
            <a:off x="1952685" y="3894453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04B7AD-AB8D-454E-ADD8-D818AA9ADC20}"/>
              </a:ext>
            </a:extLst>
          </p:cNvPr>
          <p:cNvSpPr txBox="1"/>
          <p:nvPr/>
        </p:nvSpPr>
        <p:spPr>
          <a:xfrm>
            <a:off x="1934733" y="2435514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endParaRPr lang="ko-KR" altLang="en-US" dirty="0">
              <a:solidFill>
                <a:srgbClr val="0070C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E50AB9A-28BC-4F09-9EAC-D47D2F663841}"/>
              </a:ext>
            </a:extLst>
          </p:cNvPr>
          <p:cNvSpPr txBox="1"/>
          <p:nvPr/>
        </p:nvSpPr>
        <p:spPr>
          <a:xfrm>
            <a:off x="1959693" y="2864249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BFA4EDF-CC4B-4598-899E-833DB1008BBE}"/>
              </a:ext>
            </a:extLst>
          </p:cNvPr>
          <p:cNvSpPr txBox="1"/>
          <p:nvPr/>
        </p:nvSpPr>
        <p:spPr>
          <a:xfrm>
            <a:off x="1934730" y="5259388"/>
            <a:ext cx="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endParaRPr lang="ko-KR" altLang="en-US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0FED414-C94C-4DA2-A41E-99C56CF82D76}"/>
              </a:ext>
            </a:extLst>
          </p:cNvPr>
          <p:cNvSpPr txBox="1"/>
          <p:nvPr/>
        </p:nvSpPr>
        <p:spPr>
          <a:xfrm>
            <a:off x="1621418" y="2250928"/>
            <a:ext cx="88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secret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8369518-14C7-4511-863A-8C759751EC3B}"/>
              </a:ext>
            </a:extLst>
          </p:cNvPr>
          <p:cNvSpPr txBox="1"/>
          <p:nvPr/>
        </p:nvSpPr>
        <p:spPr>
          <a:xfrm>
            <a:off x="1640967" y="3286872"/>
            <a:ext cx="88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secret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E7D41D5-1B3B-408E-B6F5-E998EA74B88E}"/>
              </a:ext>
            </a:extLst>
          </p:cNvPr>
          <p:cNvSpPr txBox="1"/>
          <p:nvPr/>
        </p:nvSpPr>
        <p:spPr>
          <a:xfrm>
            <a:off x="1640967" y="3701665"/>
            <a:ext cx="88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secret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0D88365-BF19-4352-B7FD-43FC604ED862}"/>
              </a:ext>
            </a:extLst>
          </p:cNvPr>
          <p:cNvSpPr txBox="1"/>
          <p:nvPr/>
        </p:nvSpPr>
        <p:spPr>
          <a:xfrm>
            <a:off x="1640967" y="4173024"/>
            <a:ext cx="88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secret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BF2CA39-4FD3-4614-B1F9-BC973E3CFFC7}"/>
              </a:ext>
            </a:extLst>
          </p:cNvPr>
          <p:cNvSpPr txBox="1"/>
          <p:nvPr/>
        </p:nvSpPr>
        <p:spPr>
          <a:xfrm>
            <a:off x="1640668" y="4432901"/>
            <a:ext cx="88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secret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F36E012-5CF8-4179-BCE2-A2B9E697FE6A}"/>
              </a:ext>
            </a:extLst>
          </p:cNvPr>
          <p:cNvSpPr txBox="1"/>
          <p:nvPr/>
        </p:nvSpPr>
        <p:spPr>
          <a:xfrm>
            <a:off x="1621418" y="5087249"/>
            <a:ext cx="88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secret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60C7859-1221-4626-9886-008B5CB8107F}"/>
              </a:ext>
            </a:extLst>
          </p:cNvPr>
          <p:cNvSpPr txBox="1"/>
          <p:nvPr/>
        </p:nvSpPr>
        <p:spPr>
          <a:xfrm>
            <a:off x="1630095" y="5490901"/>
            <a:ext cx="88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secret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E66A048-7595-4BAC-A375-24C9D3EE0006}"/>
              </a:ext>
            </a:extLst>
          </p:cNvPr>
          <p:cNvSpPr txBox="1"/>
          <p:nvPr/>
        </p:nvSpPr>
        <p:spPr>
          <a:xfrm>
            <a:off x="1620470" y="6116498"/>
            <a:ext cx="88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secret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3161461-607B-492D-BE8D-A21336412665}"/>
              </a:ext>
            </a:extLst>
          </p:cNvPr>
          <p:cNvSpPr/>
          <p:nvPr/>
        </p:nvSpPr>
        <p:spPr>
          <a:xfrm>
            <a:off x="2378806" y="2322469"/>
            <a:ext cx="6122937" cy="156158"/>
          </a:xfrm>
          <a:prstGeom prst="rect">
            <a:avLst/>
          </a:prstGeom>
          <a:solidFill>
            <a:schemeClr val="bg2">
              <a:lumMod val="9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56D6C18E-4053-4838-89B2-CA386283825D}"/>
              </a:ext>
            </a:extLst>
          </p:cNvPr>
          <p:cNvSpPr/>
          <p:nvPr/>
        </p:nvSpPr>
        <p:spPr>
          <a:xfrm>
            <a:off x="2378806" y="3365063"/>
            <a:ext cx="6122937" cy="156158"/>
          </a:xfrm>
          <a:prstGeom prst="rect">
            <a:avLst/>
          </a:prstGeom>
          <a:solidFill>
            <a:schemeClr val="bg2">
              <a:lumMod val="9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CEBD978-3418-48CE-AEEB-AC6AC4124E18}"/>
              </a:ext>
            </a:extLst>
          </p:cNvPr>
          <p:cNvSpPr/>
          <p:nvPr/>
        </p:nvSpPr>
        <p:spPr>
          <a:xfrm>
            <a:off x="2371798" y="3788816"/>
            <a:ext cx="6122937" cy="156158"/>
          </a:xfrm>
          <a:prstGeom prst="rect">
            <a:avLst/>
          </a:prstGeom>
          <a:solidFill>
            <a:schemeClr val="bg2">
              <a:lumMod val="9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146F88DD-7AC9-4949-89F9-59C952D7A7F8}"/>
              </a:ext>
            </a:extLst>
          </p:cNvPr>
          <p:cNvSpPr/>
          <p:nvPr/>
        </p:nvSpPr>
        <p:spPr>
          <a:xfrm>
            <a:off x="2378806" y="4180115"/>
            <a:ext cx="6122937" cy="293914"/>
          </a:xfrm>
          <a:prstGeom prst="rect">
            <a:avLst/>
          </a:prstGeom>
          <a:solidFill>
            <a:schemeClr val="bg2">
              <a:lumMod val="9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5827007-3B1A-43B4-9F26-D80A823BA78B}"/>
              </a:ext>
            </a:extLst>
          </p:cNvPr>
          <p:cNvSpPr/>
          <p:nvPr/>
        </p:nvSpPr>
        <p:spPr>
          <a:xfrm>
            <a:off x="2378806" y="4506036"/>
            <a:ext cx="6122937" cy="156158"/>
          </a:xfrm>
          <a:prstGeom prst="rect">
            <a:avLst/>
          </a:prstGeom>
          <a:solidFill>
            <a:schemeClr val="bg2">
              <a:lumMod val="9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BEAB9E4-53E2-46F1-824C-4A9B5408A093}"/>
              </a:ext>
            </a:extLst>
          </p:cNvPr>
          <p:cNvSpPr/>
          <p:nvPr/>
        </p:nvSpPr>
        <p:spPr>
          <a:xfrm>
            <a:off x="2367920" y="5147713"/>
            <a:ext cx="6122937" cy="156158"/>
          </a:xfrm>
          <a:prstGeom prst="rect">
            <a:avLst/>
          </a:prstGeom>
          <a:solidFill>
            <a:schemeClr val="bg2">
              <a:lumMod val="9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31BD83B-7D02-4600-A942-72E99DB2C627}"/>
              </a:ext>
            </a:extLst>
          </p:cNvPr>
          <p:cNvSpPr/>
          <p:nvPr/>
        </p:nvSpPr>
        <p:spPr>
          <a:xfrm>
            <a:off x="2367920" y="5558608"/>
            <a:ext cx="6122937" cy="156158"/>
          </a:xfrm>
          <a:prstGeom prst="rect">
            <a:avLst/>
          </a:prstGeom>
          <a:solidFill>
            <a:schemeClr val="bg2">
              <a:lumMod val="9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56E87FD-D03F-40D9-89C9-64BF4DA27512}"/>
              </a:ext>
            </a:extLst>
          </p:cNvPr>
          <p:cNvSpPr/>
          <p:nvPr/>
        </p:nvSpPr>
        <p:spPr>
          <a:xfrm>
            <a:off x="2360911" y="6187857"/>
            <a:ext cx="6122937" cy="156158"/>
          </a:xfrm>
          <a:prstGeom prst="rect">
            <a:avLst/>
          </a:prstGeom>
          <a:solidFill>
            <a:schemeClr val="bg2">
              <a:lumMod val="9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664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9"/>
          <p:cNvGrpSpPr/>
          <p:nvPr/>
        </p:nvGrpSpPr>
        <p:grpSpPr>
          <a:xfrm>
            <a:off x="246903" y="565822"/>
            <a:ext cx="2885400" cy="367800"/>
            <a:chOff x="246903" y="498447"/>
            <a:chExt cx="2885400" cy="367800"/>
          </a:xfrm>
        </p:grpSpPr>
        <p:sp>
          <p:nvSpPr>
            <p:cNvPr id="165" name="Google Shape;165;p19"/>
            <p:cNvSpPr/>
            <p:nvPr/>
          </p:nvSpPr>
          <p:spPr>
            <a:xfrm>
              <a:off x="246903" y="498447"/>
              <a:ext cx="28854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)  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마키아</a:t>
              </a:r>
              <a:r>
                <a:rPr lang="en-US" sz="1800" dirty="0" err="1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벨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리즘</a:t>
              </a:r>
              <a:r>
                <a:rPr lang="en-US" sz="18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테스트</a:t>
              </a:r>
              <a:r>
                <a:rPr lang="en-US" sz="18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점수</a:t>
              </a:r>
              <a:endParaRPr sz="18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cxnSp>
          <p:nvCxnSpPr>
            <p:cNvPr id="166" name="Google Shape;166;p19"/>
            <p:cNvCxnSpPr/>
            <p:nvPr/>
          </p:nvCxnSpPr>
          <p:spPr>
            <a:xfrm>
              <a:off x="616016" y="539067"/>
              <a:ext cx="0" cy="25980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67" name="Google Shape;167;p19"/>
          <p:cNvCxnSpPr/>
          <p:nvPr/>
        </p:nvCxnSpPr>
        <p:spPr>
          <a:xfrm>
            <a:off x="246903" y="459530"/>
            <a:ext cx="11322600" cy="216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19"/>
          <p:cNvSpPr txBox="1"/>
          <p:nvPr/>
        </p:nvSpPr>
        <p:spPr>
          <a:xfrm>
            <a:off x="177120" y="77546"/>
            <a:ext cx="19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03. </a:t>
            </a:r>
            <a:r>
              <a:rPr lang="en-US" sz="200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변수 연구</a:t>
            </a:r>
            <a:r>
              <a:rPr lang="en-US" sz="2000" b="0" i="0" u="none" strike="noStrike" cap="none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625" y="1170449"/>
            <a:ext cx="10440750" cy="52008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xmlns="" id="{FAB8A2BD-8751-4832-9C9B-4AC6B5AFFAAC}"/>
              </a:ext>
            </a:extLst>
          </p:cNvPr>
          <p:cNvSpPr/>
          <p:nvPr/>
        </p:nvSpPr>
        <p:spPr>
          <a:xfrm>
            <a:off x="5865792" y="4080387"/>
            <a:ext cx="406857" cy="688258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xmlns="" id="{C3531968-8A1D-464C-9BA2-2E461EC24AC4}"/>
              </a:ext>
            </a:extLst>
          </p:cNvPr>
          <p:cNvSpPr/>
          <p:nvPr/>
        </p:nvSpPr>
        <p:spPr>
          <a:xfrm>
            <a:off x="6157851" y="4080387"/>
            <a:ext cx="415945" cy="688258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F5FEAD45-7085-4E9C-88C2-5A747FD043FB}"/>
              </a:ext>
            </a:extLst>
          </p:cNvPr>
          <p:cNvSpPr/>
          <p:nvPr/>
        </p:nvSpPr>
        <p:spPr>
          <a:xfrm>
            <a:off x="6675640" y="3077496"/>
            <a:ext cx="4237744" cy="1309447"/>
          </a:xfrm>
          <a:prstGeom prst="roundRect">
            <a:avLst>
              <a:gd name="adj" fmla="val 10993"/>
            </a:avLst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endParaRPr lang="en-US" altLang="ko-KR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45196638"/>
              </p:ext>
            </p:extLst>
          </p:nvPr>
        </p:nvGraphicFramePr>
        <p:xfrm>
          <a:off x="6435252" y="3188478"/>
          <a:ext cx="4827564" cy="1060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75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60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altLang="en-US" sz="20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부호가 같은 </a:t>
                      </a:r>
                      <a:r>
                        <a:rPr lang="ko-KR" altLang="en-US" sz="200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문항끼리는</a:t>
                      </a:r>
                      <a:r>
                        <a:rPr lang="ko-KR" altLang="en-US" sz="20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20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en-US" altLang="ko-KR" sz="200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QbA</a:t>
                      </a:r>
                      <a:r>
                        <a:rPr lang="ko-KR" altLang="en-US" sz="20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와 </a:t>
                      </a:r>
                      <a:r>
                        <a:rPr lang="en-US" altLang="ko-KR" sz="200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QcA</a:t>
                      </a:r>
                      <a:r>
                        <a:rPr lang="en-US" altLang="ko-KR" sz="20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altLang="en-US" sz="20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2000" spc="0" dirty="0">
                          <a:solidFill>
                            <a:srgbClr val="7055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상관관계 값이 </a:t>
                      </a:r>
                      <a:r>
                        <a:rPr lang="ko-KR" altLang="en-US" sz="2000" spc="0" dirty="0">
                          <a:solidFill>
                            <a:srgbClr val="C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양수</a:t>
                      </a:r>
                      <a:r>
                        <a:rPr lang="ko-KR" altLang="en-US" sz="2000" spc="0" dirty="0">
                          <a:solidFill>
                            <a:srgbClr val="7055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이고</a:t>
                      </a:r>
                      <a:r>
                        <a:rPr lang="en-US" altLang="ko-KR" sz="20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Malgun Gothic"/>
                          <a:sym typeface="Malgun Gothic"/>
                        </a:rPr>
                        <a:t>,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Google Shape;326;p31">
            <a:extLst>
              <a:ext uri="{FF2B5EF4-FFF2-40B4-BE49-F238E27FC236}">
                <a16:creationId xmlns:a16="http://schemas.microsoft.com/office/drawing/2014/main" xmlns="" id="{EDEA828A-9B6F-43EA-8EF1-8964B374A0CA}"/>
              </a:ext>
            </a:extLst>
          </p:cNvPr>
          <p:cNvSpPr txBox="1"/>
          <p:nvPr/>
        </p:nvSpPr>
        <p:spPr>
          <a:xfrm>
            <a:off x="10407017" y="-5837"/>
            <a:ext cx="187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62626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  <a:cs typeface="Candara"/>
                <a:sym typeface="Candara"/>
              </a:rPr>
              <a:t>WIKI-MACH</a:t>
            </a:r>
            <a:endParaRPr sz="3200" dirty="0">
              <a:solidFill>
                <a:srgbClr val="262626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  <a:cs typeface="Candara"/>
              <a:sym typeface="Candar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A2A229-9F21-4533-97D2-BD37B28AE0A9}"/>
              </a:ext>
            </a:extLst>
          </p:cNvPr>
          <p:cNvSpPr txBox="1"/>
          <p:nvPr/>
        </p:nvSpPr>
        <p:spPr>
          <a:xfrm>
            <a:off x="5771099" y="4623770"/>
            <a:ext cx="61558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부호가 다른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문항끼리는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(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QbA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QeA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200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상관관계 값이 </a:t>
            </a:r>
            <a:r>
              <a:rPr lang="ko-KR" altLang="en-US" sz="2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음수</a:t>
            </a:r>
            <a:r>
              <a:rPr lang="ko-KR" altLang="en-US" sz="200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이다</a:t>
            </a:r>
            <a:r>
              <a:rPr lang="en-US" altLang="ko-KR" sz="2000" dirty="0">
                <a:solidFill>
                  <a:srgbClr val="7055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.</a:t>
            </a:r>
            <a:endParaRPr lang="ko-KR" altLang="en-US" sz="2000" dirty="0">
              <a:solidFill>
                <a:srgbClr val="7055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E3935725-D71C-4134-AF9F-1C6EEBEE396D}"/>
              </a:ext>
            </a:extLst>
          </p:cNvPr>
          <p:cNvSpPr/>
          <p:nvPr/>
        </p:nvSpPr>
        <p:spPr>
          <a:xfrm>
            <a:off x="6778767" y="3081915"/>
            <a:ext cx="4153887" cy="2768333"/>
          </a:xfrm>
          <a:prstGeom prst="roundRect">
            <a:avLst/>
          </a:prstGeom>
          <a:noFill/>
          <a:ln w="28575">
            <a:solidFill>
              <a:srgbClr val="FFD966"/>
            </a:solidFill>
            <a:extLst>
              <a:ext uri="{C807C97D-BFC1-408E-A445-0C87EB9F89A2}">
                <ask:lineSketchStyleProps xmlns:ask="http://schemas.microsoft.com/office/drawing/2018/sketchyshapes" xmlns="" sd="3892645257">
                  <a:custGeom>
                    <a:avLst/>
                    <a:gdLst>
                      <a:gd name="connsiteX0" fmla="*/ 0 w 4153887"/>
                      <a:gd name="connsiteY0" fmla="*/ 461398 h 2768333"/>
                      <a:gd name="connsiteX1" fmla="*/ 461398 w 4153887"/>
                      <a:gd name="connsiteY1" fmla="*/ 0 h 2768333"/>
                      <a:gd name="connsiteX2" fmla="*/ 3692489 w 4153887"/>
                      <a:gd name="connsiteY2" fmla="*/ 0 h 2768333"/>
                      <a:gd name="connsiteX3" fmla="*/ 4153887 w 4153887"/>
                      <a:gd name="connsiteY3" fmla="*/ 461398 h 2768333"/>
                      <a:gd name="connsiteX4" fmla="*/ 4153887 w 4153887"/>
                      <a:gd name="connsiteY4" fmla="*/ 2306935 h 2768333"/>
                      <a:gd name="connsiteX5" fmla="*/ 3692489 w 4153887"/>
                      <a:gd name="connsiteY5" fmla="*/ 2768333 h 2768333"/>
                      <a:gd name="connsiteX6" fmla="*/ 461398 w 4153887"/>
                      <a:gd name="connsiteY6" fmla="*/ 2768333 h 2768333"/>
                      <a:gd name="connsiteX7" fmla="*/ 0 w 4153887"/>
                      <a:gd name="connsiteY7" fmla="*/ 2306935 h 2768333"/>
                      <a:gd name="connsiteX8" fmla="*/ 0 w 4153887"/>
                      <a:gd name="connsiteY8" fmla="*/ 461398 h 276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153887" h="2768333" extrusionOk="0">
                        <a:moveTo>
                          <a:pt x="0" y="461398"/>
                        </a:moveTo>
                        <a:cubicBezTo>
                          <a:pt x="173" y="187759"/>
                          <a:pt x="220392" y="28358"/>
                          <a:pt x="461398" y="0"/>
                        </a:cubicBezTo>
                        <a:cubicBezTo>
                          <a:pt x="1928137" y="-66438"/>
                          <a:pt x="2763616" y="379"/>
                          <a:pt x="3692489" y="0"/>
                        </a:cubicBezTo>
                        <a:cubicBezTo>
                          <a:pt x="3900735" y="-10556"/>
                          <a:pt x="4161623" y="220632"/>
                          <a:pt x="4153887" y="461398"/>
                        </a:cubicBezTo>
                        <a:cubicBezTo>
                          <a:pt x="3988790" y="715263"/>
                          <a:pt x="4220652" y="1956476"/>
                          <a:pt x="4153887" y="2306935"/>
                        </a:cubicBezTo>
                        <a:cubicBezTo>
                          <a:pt x="4168854" y="2563732"/>
                          <a:pt x="3940152" y="2787833"/>
                          <a:pt x="3692489" y="2768333"/>
                        </a:cubicBezTo>
                        <a:cubicBezTo>
                          <a:pt x="2616017" y="2777885"/>
                          <a:pt x="1708377" y="2640418"/>
                          <a:pt x="461398" y="2768333"/>
                        </a:cubicBezTo>
                        <a:cubicBezTo>
                          <a:pt x="186870" y="2810230"/>
                          <a:pt x="505" y="2601692"/>
                          <a:pt x="0" y="2306935"/>
                        </a:cubicBezTo>
                        <a:cubicBezTo>
                          <a:pt x="-18079" y="1988335"/>
                          <a:pt x="145270" y="1259126"/>
                          <a:pt x="0" y="4613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359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294042-8314-499C-81BC-15B3CCEF7BE3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6501</TotalTime>
  <Words>3408</Words>
  <Application>Microsoft Office PowerPoint</Application>
  <PresentationFormat>사용자 지정</PresentationFormat>
  <Paragraphs>621</Paragraphs>
  <Slides>50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5" baseType="lpstr">
      <vt:lpstr>굴림</vt:lpstr>
      <vt:lpstr>Arial</vt:lpstr>
      <vt:lpstr>맑은 고딕</vt:lpstr>
      <vt:lpstr>tvN 즐거운이야기 Bold</vt:lpstr>
      <vt:lpstr>나눔스퀘어_ac Bold</vt:lpstr>
      <vt:lpstr>tvN 즐거운이야기 Medium</vt:lpstr>
      <vt:lpstr>Candara</vt:lpstr>
      <vt:lpstr>나눔스퀘어_ac ExtraBold</vt:lpstr>
      <vt:lpstr>Wingdings</vt:lpstr>
      <vt:lpstr>나눔스퀘어_ac</vt:lpstr>
      <vt:lpstr>조선일보명조</vt:lpstr>
      <vt:lpstr>Times New Roman</vt:lpstr>
      <vt:lpstr>Noto Sans Symbols</vt:lpstr>
      <vt:lpstr>나눔스퀘어_ac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YOUNGEUN</dc:creator>
  <cp:lastModifiedBy>KITCOOP</cp:lastModifiedBy>
  <cp:revision>254</cp:revision>
  <dcterms:created xsi:type="dcterms:W3CDTF">2020-11-06T05:42:02Z</dcterms:created>
  <dcterms:modified xsi:type="dcterms:W3CDTF">2020-11-13T03:09:05Z</dcterms:modified>
</cp:coreProperties>
</file>